
<file path=[Content_Types].xml><?xml version="1.0" encoding="utf-8"?>
<Types xmlns="http://schemas.openxmlformats.org/package/2006/content-types">
  <Default Extension="avi" ContentType="video/x-msvideo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1"/>
  </p:notesMasterIdLst>
  <p:sldIdLst>
    <p:sldId id="256" r:id="rId2"/>
    <p:sldId id="352" r:id="rId3"/>
    <p:sldId id="353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355" r:id="rId14"/>
    <p:sldId id="309" r:id="rId15"/>
    <p:sldId id="310" r:id="rId16"/>
    <p:sldId id="311" r:id="rId17"/>
    <p:sldId id="312" r:id="rId18"/>
    <p:sldId id="313" r:id="rId19"/>
    <p:sldId id="354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1" r:id="rId28"/>
    <p:sldId id="356" r:id="rId29"/>
    <p:sldId id="357" r:id="rId30"/>
    <p:sldId id="358" r:id="rId31"/>
    <p:sldId id="322" r:id="rId32"/>
    <p:sldId id="359" r:id="rId33"/>
    <p:sldId id="275" r:id="rId34"/>
    <p:sldId id="276" r:id="rId35"/>
    <p:sldId id="277" r:id="rId36"/>
    <p:sldId id="278" r:id="rId37"/>
    <p:sldId id="280" r:id="rId38"/>
    <p:sldId id="281" r:id="rId39"/>
    <p:sldId id="284" r:id="rId40"/>
    <p:sldId id="365" r:id="rId41"/>
    <p:sldId id="364" r:id="rId42"/>
    <p:sldId id="287" r:id="rId43"/>
    <p:sldId id="288" r:id="rId44"/>
    <p:sldId id="289" r:id="rId45"/>
    <p:sldId id="292" r:id="rId46"/>
    <p:sldId id="293" r:id="rId47"/>
    <p:sldId id="294" r:id="rId48"/>
    <p:sldId id="295" r:id="rId49"/>
    <p:sldId id="296" r:id="rId50"/>
    <p:sldId id="298" r:id="rId51"/>
    <p:sldId id="297" r:id="rId52"/>
    <p:sldId id="360" r:id="rId53"/>
    <p:sldId id="361" r:id="rId54"/>
    <p:sldId id="299" r:id="rId55"/>
    <p:sldId id="300" r:id="rId56"/>
    <p:sldId id="301" r:id="rId57"/>
    <p:sldId id="302" r:id="rId58"/>
    <p:sldId id="348" r:id="rId59"/>
    <p:sldId id="304" r:id="rId60"/>
    <p:sldId id="305" r:id="rId61"/>
    <p:sldId id="307" r:id="rId62"/>
    <p:sldId id="345" r:id="rId63"/>
    <p:sldId id="306" r:id="rId64"/>
    <p:sldId id="362" r:id="rId65"/>
    <p:sldId id="308" r:id="rId66"/>
    <p:sldId id="363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3" r:id="rId75"/>
    <p:sldId id="330" r:id="rId76"/>
    <p:sldId id="331" r:id="rId77"/>
    <p:sldId id="334" r:id="rId78"/>
    <p:sldId id="332" r:id="rId79"/>
    <p:sldId id="335" r:id="rId80"/>
  </p:sldIdLst>
  <p:sldSz cx="12192000" cy="6858000"/>
  <p:notesSz cx="6858000" cy="9144000"/>
  <p:embeddedFontLst>
    <p:embeddedFont>
      <p:font typeface="Cambria" panose="02040503050406030204" pitchFamily="18" charset="0"/>
      <p:regular r:id="rId82"/>
      <p:bold r:id="rId83"/>
      <p:italic r:id="rId84"/>
      <p:boldItalic r:id="rId85"/>
    </p:embeddedFont>
    <p:embeddedFont>
      <p:font typeface="Cambria Math" panose="02040503050406030204" pitchFamily="18" charset="0"/>
      <p:regular r:id="rId86"/>
    </p:embeddedFont>
    <p:embeddedFont>
      <p:font typeface="Comic Sans MS" panose="030F0702030302020204" pitchFamily="66" charset="0"/>
      <p:regular r:id="rId87"/>
      <p:bold r:id="rId88"/>
      <p:italic r:id="rId89"/>
      <p:boldItalic r:id="rId90"/>
    </p:embeddedFont>
    <p:embeddedFont>
      <p:font typeface="Harlow Solid Italic" panose="04030604020F02020D02" pitchFamily="82" charset="0"/>
      <p:italic r:id="rId9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1961" autoAdjust="0"/>
  </p:normalViewPr>
  <p:slideViewPr>
    <p:cSldViewPr snapToGrid="0">
      <p:cViewPr varScale="1">
        <p:scale>
          <a:sx n="48" d="100"/>
          <a:sy n="48" d="100"/>
        </p:scale>
        <p:origin x="67" y="4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3.fntdata"/><Relationship Id="rId89" Type="http://schemas.openxmlformats.org/officeDocument/2006/relationships/font" Target="fonts/font8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9.fntdata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font" Target="fonts/font4.fntdata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2.fntdata"/><Relationship Id="rId88" Type="http://schemas.openxmlformats.org/officeDocument/2006/relationships/font" Target="fonts/font7.fntdata"/><Relationship Id="rId9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font" Target="fonts/font5.fntdata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6.fntdata"/><Relationship Id="rId61" Type="http://schemas.openxmlformats.org/officeDocument/2006/relationships/slide" Target="slides/slide60.xml"/><Relationship Id="rId82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10BD8-D791-4869-BF35-27F44AAE8BD9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7905F-5A36-42A9-A74E-47FF00DE5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28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NAD 2023 Standard ER3 (Properties of Waves)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7905F-5A36-42A9-A74E-47FF00DE5A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81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28D1D3C-1A87-42DF-8F74-3499538C92E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660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noFill/>
              <a:ln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/>
                        </a:rPr>
                        <m:t>𝑣</m:t>
                      </m:r>
                      <m:r>
                        <a:rPr lang="en-US" i="1" dirty="0" smtClean="0">
                          <a:latin typeface="Cambria Math"/>
                        </a:rPr>
                        <m:t> = </m:t>
                      </m:r>
                      <m:r>
                        <a:rPr lang="en-US" i="1" dirty="0" smtClean="0">
                          <a:latin typeface="Cambria Math"/>
                        </a:rPr>
                        <m:t>𝑓</m:t>
                      </m:r>
                      <m:r>
                        <a:rPr lang="en-US" i="1" dirty="0" smtClean="0">
                          <a:latin typeface="Cambria Math"/>
                          <a:sym typeface="Symbol" pitchFamily="18" charset="2"/>
                        </a:rPr>
                        <m:t></m:t>
                      </m:r>
                    </m:oMath>
                  </m:oMathPara>
                </a14:m>
                <a:endParaRPr lang="en-US" dirty="0">
                  <a:sym typeface="Symbol" pitchFamily="18" charset="2"/>
                </a:endParaRPr>
              </a:p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/>
                          <a:sym typeface="Symbol" pitchFamily="18" charset="2"/>
                        </a:rPr>
                        <m:t>2.99</m:t>
                      </m:r>
                      <m:r>
                        <a:rPr lang="en-US" b="0" i="1" dirty="0" smtClean="0">
                          <a:latin typeface="Cambria Math"/>
                          <a:sym typeface="Symbol" pitchFamily="18" charset="2"/>
                        </a:rPr>
                        <m:t>×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latin typeface="Cambria Math"/>
                              <a:sym typeface="Symbol" pitchFamily="18" charset="2"/>
                            </a:rPr>
                            <m:t>10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/>
                              <a:sym typeface="Symbol" pitchFamily="18" charset="2"/>
                            </a:rPr>
                            <m:t>8</m:t>
                          </m:r>
                        </m:sup>
                      </m:sSup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fPr>
                        <m:num>
                          <m:r>
                            <a:rPr lang="en-US" i="1" dirty="0" smtClean="0">
                              <a:latin typeface="Cambria Math"/>
                              <a:sym typeface="Symbol" pitchFamily="18" charset="2"/>
                            </a:rPr>
                            <m:t>𝑚</m:t>
                          </m:r>
                        </m:num>
                        <m:den>
                          <m:r>
                            <a:rPr lang="en-US" i="1" dirty="0" smtClean="0">
                              <a:latin typeface="Cambria Math"/>
                              <a:sym typeface="Symbol" pitchFamily="18" charset="2"/>
                            </a:rPr>
                            <m:t>𝑠</m:t>
                          </m:r>
                        </m:den>
                      </m:f>
                      <m:r>
                        <a:rPr lang="en-US" i="1" dirty="0" smtClean="0">
                          <a:latin typeface="Cambria Math"/>
                          <a:sym typeface="Symbol" pitchFamily="18" charset="2"/>
                        </a:rPr>
                        <m:t>=90.7</m:t>
                      </m:r>
                      <m:r>
                        <a:rPr lang="en-US" b="0" i="1" dirty="0" smtClean="0">
                          <a:latin typeface="Cambria Math"/>
                          <a:sym typeface="Symbol" pitchFamily="18" charset="2"/>
                        </a:rPr>
                        <m:t>×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latin typeface="Cambria Math"/>
                              <a:sym typeface="Symbol" pitchFamily="18" charset="2"/>
                            </a:rPr>
                            <m:t>10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/>
                              <a:sym typeface="Symbol" pitchFamily="18" charset="2"/>
                            </a:rPr>
                            <m:t>6</m:t>
                          </m:r>
                        </m:sup>
                      </m:sSup>
                      <m:r>
                        <a:rPr lang="en-US" i="1" dirty="0" smtClean="0">
                          <a:latin typeface="Cambria Math"/>
                          <a:sym typeface="Symbol" pitchFamily="18" charset="2"/>
                        </a:rPr>
                        <m:t> </m:t>
                      </m:r>
                      <m:r>
                        <a:rPr lang="en-US" i="1" dirty="0" smtClean="0">
                          <a:latin typeface="Cambria Math"/>
                          <a:sym typeface="Symbol" pitchFamily="18" charset="2"/>
                        </a:rPr>
                        <m:t>𝐻𝑧</m:t>
                      </m:r>
                      <m:r>
                        <a:rPr lang="en-US" i="1" dirty="0" smtClean="0">
                          <a:latin typeface="Cambria Math"/>
                          <a:sym typeface="Symbol" pitchFamily="18" charset="2"/>
                        </a:rPr>
                        <m:t> </m:t>
                      </m:r>
                    </m:oMath>
                  </m:oMathPara>
                </a14:m>
                <a:endParaRPr lang="en-US" dirty="0">
                  <a:sym typeface="Symbol" pitchFamily="18" charset="2"/>
                </a:endParaRPr>
              </a:p>
              <a:p>
                <a:pPr eaLnBrk="1" hangingPunct="1">
                  <a:buFont typeface="Symbol" pitchFamily="18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/>
                          <a:sym typeface="Symbol" pitchFamily="18" charset="2"/>
                        </a:rPr>
                        <m:t>=3.30 </m:t>
                      </m:r>
                      <m:r>
                        <a:rPr lang="en-US" i="1" dirty="0" smtClean="0">
                          <a:latin typeface="Cambria Math"/>
                          <a:sym typeface="Symbol" pitchFamily="18" charset="2"/>
                        </a:rPr>
                        <m:t>𝑚</m:t>
                      </m:r>
                    </m:oMath>
                  </m:oMathPara>
                </a14:m>
                <a:endParaRPr lang="en-US" dirty="0">
                  <a:sym typeface="Symbol" pitchFamily="18" charset="2"/>
                </a:endParaRPr>
              </a:p>
              <a:p>
                <a:pPr eaLnBrk="1" hangingPunct="1">
                  <a:buFont typeface="Symbol" pitchFamily="18" charset="2"/>
                  <a:buNone/>
                </a:pPr>
                <a:endParaRPr lang="en-US" dirty="0">
                  <a:sym typeface="Symbol" pitchFamily="18" charset="2"/>
                </a:endParaRPr>
              </a:p>
              <a:p>
                <a:pPr eaLnBrk="1" hangingPunct="1">
                  <a:buFont typeface="Symbol" pitchFamily="18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/>
                          <a:sym typeface="Symbol" pitchFamily="18" charset="2"/>
                        </a:rPr>
                        <m:t>𝑓</m:t>
                      </m:r>
                      <m:r>
                        <a:rPr lang="en-US" b="0" i="1" dirty="0" smtClean="0">
                          <a:latin typeface="Cambria Math"/>
                          <a:sym typeface="Symbol" pitchFamily="18" charset="2"/>
                        </a:rPr>
                        <m:t>=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fPr>
                        <m:num>
                          <m:r>
                            <a:rPr lang="en-US" i="1" dirty="0" smtClean="0">
                              <a:latin typeface="Cambria Math"/>
                              <a:sym typeface="Symbol" pitchFamily="18" charset="2"/>
                            </a:rPr>
                            <m:t>1</m:t>
                          </m:r>
                        </m:num>
                        <m:den>
                          <m:r>
                            <a:rPr lang="en-US" i="1" dirty="0" smtClean="0">
                              <a:latin typeface="Cambria Math"/>
                              <a:sym typeface="Symbol" pitchFamily="18" charset="2"/>
                            </a:rPr>
                            <m:t>𝑇</m:t>
                          </m:r>
                        </m:den>
                      </m:f>
                      <m:r>
                        <a:rPr lang="en-US" i="1" dirty="0" smtClean="0">
                          <a:latin typeface="Cambria Math"/>
                          <a:sym typeface="Symbol" pitchFamily="18" charset="2"/>
                        </a:rPr>
                        <m:t> </m:t>
                      </m:r>
                      <m:r>
                        <a:rPr lang="en-US" i="1" dirty="0" smtClean="0">
                          <a:latin typeface="Cambria Math"/>
                          <a:sym typeface="Wingdings" pitchFamily="2" charset="2"/>
                        </a:rPr>
                        <m:t> </m:t>
                      </m:r>
                      <m:r>
                        <a:rPr lang="en-US" b="0" i="1" dirty="0" smtClean="0">
                          <a:latin typeface="Cambria Math"/>
                          <a:sym typeface="Wingdings" pitchFamily="2" charset="2"/>
                        </a:rPr>
                        <m:t>90.7×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latin typeface="Cambria Math"/>
                              <a:sym typeface="Wingdings" pitchFamily="2" charset="2"/>
                            </a:rPr>
                            <m:t>10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/>
                              <a:sym typeface="Wingdings" pitchFamily="2" charset="2"/>
                            </a:rPr>
                            <m:t>6</m:t>
                          </m:r>
                        </m:sup>
                      </m:sSup>
                      <m:r>
                        <a:rPr lang="en-US" b="0" i="1" dirty="0" smtClean="0">
                          <a:latin typeface="Cambria Math"/>
                          <a:sym typeface="Wingdings" pitchFamily="2" charset="2"/>
                        </a:rPr>
                        <m:t> </m:t>
                      </m:r>
                      <m:r>
                        <a:rPr lang="en-US" i="1" dirty="0" smtClean="0">
                          <a:latin typeface="Cambria Math"/>
                          <a:sym typeface="Wingdings" pitchFamily="2" charset="2"/>
                        </a:rPr>
                        <m:t>𝐻𝑧</m:t>
                      </m:r>
                      <m:r>
                        <a:rPr lang="en-US" i="1" dirty="0" smtClean="0">
                          <a:latin typeface="Cambria Math"/>
                          <a:sym typeface="Wingdings" pitchFamily="2" charset="2"/>
                        </a:rPr>
                        <m:t>=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fPr>
                        <m:num>
                          <m:r>
                            <a:rPr lang="en-US" i="1" dirty="0" smtClean="0">
                              <a:latin typeface="Cambria Math"/>
                              <a:sym typeface="Wingdings" pitchFamily="2" charset="2"/>
                            </a:rPr>
                            <m:t>1</m:t>
                          </m:r>
                        </m:num>
                        <m:den>
                          <m:r>
                            <a:rPr lang="en-US" i="1" dirty="0" smtClean="0">
                              <a:latin typeface="Cambria Math"/>
                              <a:sym typeface="Wingdings" pitchFamily="2" charset="2"/>
                            </a:rPr>
                            <m:t>𝑇</m:t>
                          </m:r>
                        </m:den>
                      </m:f>
                      <m:r>
                        <a:rPr lang="en-US" i="1" dirty="0" smtClean="0">
                          <a:latin typeface="Cambria Math"/>
                          <a:sym typeface="Wingdings" pitchFamily="2" charset="2"/>
                        </a:rPr>
                        <m:t>  </m:t>
                      </m:r>
                      <m:r>
                        <a:rPr lang="en-US" i="1" dirty="0" smtClean="0">
                          <a:latin typeface="Cambria Math"/>
                          <a:sym typeface="Wingdings" pitchFamily="2" charset="2"/>
                        </a:rPr>
                        <m:t>𝑇</m:t>
                      </m:r>
                      <m:r>
                        <a:rPr lang="en-US" i="1" dirty="0" smtClean="0">
                          <a:latin typeface="Cambria Math"/>
                          <a:sym typeface="Wingdings" pitchFamily="2" charset="2"/>
                        </a:rPr>
                        <m:t>=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fPr>
                        <m:num>
                          <m:r>
                            <a:rPr lang="en-US" i="1" dirty="0" smtClean="0">
                              <a:latin typeface="Cambria Math"/>
                              <a:sym typeface="Wingdings" pitchFamily="2" charset="2"/>
                            </a:rPr>
                            <m:t>1</m:t>
                          </m:r>
                        </m:num>
                        <m:den>
                          <m:r>
                            <a:rPr lang="en-US" i="1" dirty="0" smtClean="0">
                              <a:latin typeface="Cambria Math"/>
                              <a:sym typeface="Wingdings" pitchFamily="2" charset="2"/>
                            </a:rPr>
                            <m:t>90.7</m:t>
                          </m:r>
                          <m:r>
                            <a:rPr lang="en-US" b="0" i="1" dirty="0" smtClean="0">
                              <a:latin typeface="Cambria Math"/>
                              <a:sym typeface="Wingdings" pitchFamily="2" charset="2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sSupPr>
                            <m:e>
                              <m:r>
                                <a:rPr lang="en-US" i="1" dirty="0" smtClean="0">
                                  <a:latin typeface="Cambria Math"/>
                                  <a:sym typeface="Wingdings" pitchFamily="2" charset="2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b="0" i="1" dirty="0" smtClean="0">
                                  <a:latin typeface="Cambria Math"/>
                                  <a:sym typeface="Wingdings" pitchFamily="2" charset="2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b="0" i="1" dirty="0" smtClean="0">
                              <a:latin typeface="Cambria Math"/>
                              <a:sym typeface="Wingdings" pitchFamily="2" charset="2"/>
                            </a:rPr>
                            <m:t> </m:t>
                          </m:r>
                          <m:r>
                            <a:rPr lang="en-US" i="1" dirty="0" smtClean="0">
                              <a:latin typeface="Cambria Math"/>
                              <a:sym typeface="Wingdings" pitchFamily="2" charset="2"/>
                            </a:rPr>
                            <m:t>𝐻𝑧</m:t>
                          </m:r>
                        </m:den>
                      </m:f>
                      <m:r>
                        <a:rPr lang="en-US" i="1" dirty="0" smtClean="0">
                          <a:latin typeface="Cambria Math"/>
                          <a:sym typeface="Wingdings" pitchFamily="2" charset="2"/>
                        </a:rPr>
                        <m:t>=1.10</m:t>
                      </m:r>
                      <m:r>
                        <a:rPr lang="en-US" b="0" i="1" dirty="0" smtClean="0">
                          <a:latin typeface="Cambria Math"/>
                          <a:sym typeface="Wingdings" pitchFamily="2" charset="2"/>
                        </a:rPr>
                        <m:t>×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latin typeface="Cambria Math"/>
                              <a:sym typeface="Wingdings" pitchFamily="2" charset="2"/>
                            </a:rPr>
                            <m:t>10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/>
                              <a:sym typeface="Wingdings" pitchFamily="2" charset="2"/>
                            </a:rPr>
                            <m:t>−8</m:t>
                          </m:r>
                        </m:sup>
                      </m:sSup>
                      <m:r>
                        <a:rPr lang="en-US" i="1" dirty="0" smtClean="0">
                          <a:latin typeface="Cambria Math"/>
                          <a:sym typeface="Wingdings" pitchFamily="2" charset="2"/>
                        </a:rPr>
                        <m:t> </m:t>
                      </m:r>
                      <m:r>
                        <a:rPr lang="en-US" i="1" dirty="0" smtClean="0">
                          <a:latin typeface="Cambria Math"/>
                          <a:sym typeface="Wingdings" pitchFamily="2" charset="2"/>
                        </a:rPr>
                        <m:t>𝑠</m:t>
                      </m:r>
                    </m:oMath>
                  </m:oMathPara>
                </a14:m>
                <a:endParaRPr lang="en-US" dirty="0">
                  <a:sym typeface="Symbol" pitchFamily="18" charset="2"/>
                </a:endParaRPr>
              </a:p>
              <a:p>
                <a:pPr eaLnBrk="1" hangingPunct="1">
                  <a:buFont typeface="Symbol" pitchFamily="18" charset="2"/>
                  <a:buNone/>
                </a:pPr>
                <a:endParaRPr lang="en-US" dirty="0"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70660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noFill/>
              <a:ln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r>
                  <a:rPr lang="en-US" i="0" dirty="0" smtClean="0">
                    <a:latin typeface="Cambria Math"/>
                  </a:rPr>
                  <a:t>𝑣 = 𝑓</a:t>
                </a:r>
                <a:r>
                  <a:rPr lang="en-US" i="0" dirty="0" smtClean="0">
                    <a:latin typeface="Cambria Math"/>
                    <a:sym typeface="Symbol" pitchFamily="18" charset="2"/>
                  </a:rPr>
                  <a:t></a:t>
                </a:r>
                <a:endParaRPr lang="en-US" dirty="0" smtClean="0">
                  <a:sym typeface="Symbol" pitchFamily="18" charset="2"/>
                </a:endParaRPr>
              </a:p>
              <a:p>
                <a:pPr eaLnBrk="1" hangingPunct="1"/>
                <a:r>
                  <a:rPr lang="en-US" i="0" dirty="0" smtClean="0">
                    <a:latin typeface="Cambria Math"/>
                    <a:sym typeface="Symbol" pitchFamily="18" charset="2"/>
                  </a:rPr>
                  <a:t>2.99</a:t>
                </a:r>
                <a:r>
                  <a:rPr lang="en-US" b="0" i="0" dirty="0" smtClean="0">
                    <a:latin typeface="Cambria Math"/>
                    <a:sym typeface="Symbol" pitchFamily="18" charset="2"/>
                  </a:rPr>
                  <a:t>×〖</a:t>
                </a:r>
                <a:r>
                  <a:rPr lang="en-US" i="0" dirty="0" smtClean="0">
                    <a:latin typeface="Cambria Math"/>
                    <a:sym typeface="Symbol" pitchFamily="18" charset="2"/>
                  </a:rPr>
                  <a:t>10</a:t>
                </a:r>
                <a:r>
                  <a:rPr lang="en-US" b="0" i="0" dirty="0" smtClean="0">
                    <a:latin typeface="Cambria Math"/>
                    <a:sym typeface="Symbol" pitchFamily="18" charset="2"/>
                  </a:rPr>
                  <a:t>〗^8 </a:t>
                </a:r>
                <a:r>
                  <a:rPr lang="en-US" i="0" dirty="0" smtClean="0">
                    <a:latin typeface="Cambria Math"/>
                    <a:sym typeface="Symbol" pitchFamily="18" charset="2"/>
                  </a:rPr>
                  <a:t> 𝑚/𝑠=90.7</a:t>
                </a:r>
                <a:r>
                  <a:rPr lang="en-US" b="0" i="0" dirty="0" smtClean="0">
                    <a:latin typeface="Cambria Math"/>
                    <a:sym typeface="Symbol" pitchFamily="18" charset="2"/>
                  </a:rPr>
                  <a:t>×〖</a:t>
                </a:r>
                <a:r>
                  <a:rPr lang="en-US" i="0" dirty="0" smtClean="0">
                    <a:latin typeface="Cambria Math"/>
                    <a:sym typeface="Symbol" pitchFamily="18" charset="2"/>
                  </a:rPr>
                  <a:t>10</a:t>
                </a:r>
                <a:r>
                  <a:rPr lang="en-US" b="0" i="0" dirty="0" smtClean="0">
                    <a:latin typeface="Cambria Math"/>
                    <a:sym typeface="Symbol" pitchFamily="18" charset="2"/>
                  </a:rPr>
                  <a:t>〗^6 </a:t>
                </a:r>
                <a:r>
                  <a:rPr lang="en-US" i="0" dirty="0" smtClean="0">
                    <a:latin typeface="Cambria Math"/>
                    <a:sym typeface="Symbol" pitchFamily="18" charset="2"/>
                  </a:rPr>
                  <a:t> 𝐻𝑧 </a:t>
                </a:r>
                <a:endParaRPr lang="en-US" dirty="0" smtClean="0">
                  <a:sym typeface="Symbol" pitchFamily="18" charset="2"/>
                </a:endParaRPr>
              </a:p>
              <a:p>
                <a:pPr eaLnBrk="1" hangingPunct="1">
                  <a:buFont typeface="Symbol" pitchFamily="18" charset="2"/>
                  <a:buNone/>
                </a:pPr>
                <a:r>
                  <a:rPr lang="en-US" i="0" dirty="0" smtClean="0">
                    <a:latin typeface="Cambria Math"/>
                    <a:sym typeface="Symbol" pitchFamily="18" charset="2"/>
                  </a:rPr>
                  <a:t>=3.30 𝑚</a:t>
                </a:r>
                <a:endParaRPr lang="en-US" dirty="0" smtClean="0">
                  <a:sym typeface="Symbol" pitchFamily="18" charset="2"/>
                </a:endParaRPr>
              </a:p>
              <a:p>
                <a:pPr eaLnBrk="1" hangingPunct="1">
                  <a:buFont typeface="Symbol" pitchFamily="18" charset="2"/>
                  <a:buNone/>
                </a:pPr>
                <a:endParaRPr lang="en-US" dirty="0" smtClean="0">
                  <a:sym typeface="Symbol" pitchFamily="18" charset="2"/>
                </a:endParaRPr>
              </a:p>
              <a:p>
                <a:pPr eaLnBrk="1" hangingPunct="1">
                  <a:buFont typeface="Symbol" pitchFamily="18" charset="2"/>
                  <a:buNone/>
                </a:pPr>
                <a:r>
                  <a:rPr lang="en-US" i="0" dirty="0" smtClean="0">
                    <a:latin typeface="Cambria Math"/>
                    <a:sym typeface="Symbol" pitchFamily="18" charset="2"/>
                  </a:rPr>
                  <a:t>𝑓</a:t>
                </a:r>
                <a:r>
                  <a:rPr lang="en-US" b="0" i="0" dirty="0" smtClean="0">
                    <a:latin typeface="Cambria Math"/>
                    <a:sym typeface="Symbol" pitchFamily="18" charset="2"/>
                  </a:rPr>
                  <a:t>=</a:t>
                </a:r>
                <a:r>
                  <a:rPr lang="en-US" i="0" dirty="0" smtClean="0">
                    <a:latin typeface="Cambria Math"/>
                    <a:sym typeface="Symbol" pitchFamily="18" charset="2"/>
                  </a:rPr>
                  <a:t>1/𝑇  </a:t>
                </a:r>
                <a:r>
                  <a:rPr lang="en-US" i="0" dirty="0" smtClean="0">
                    <a:latin typeface="Cambria Math"/>
                    <a:sym typeface="Wingdings" pitchFamily="2" charset="2"/>
                  </a:rPr>
                  <a:t> </a:t>
                </a:r>
                <a:r>
                  <a:rPr lang="en-US" b="0" i="0" dirty="0" smtClean="0">
                    <a:latin typeface="Cambria Math"/>
                    <a:sym typeface="Wingdings" pitchFamily="2" charset="2"/>
                  </a:rPr>
                  <a:t>90.7×〖</a:t>
                </a:r>
                <a:r>
                  <a:rPr lang="en-US" i="0" dirty="0" smtClean="0">
                    <a:latin typeface="Cambria Math"/>
                    <a:sym typeface="Wingdings" pitchFamily="2" charset="2"/>
                  </a:rPr>
                  <a:t>10</a:t>
                </a:r>
                <a:r>
                  <a:rPr lang="en-US" b="0" i="0" dirty="0" smtClean="0">
                    <a:latin typeface="Cambria Math"/>
                    <a:sym typeface="Wingdings" pitchFamily="2" charset="2"/>
                  </a:rPr>
                  <a:t>〗^6  </a:t>
                </a:r>
                <a:r>
                  <a:rPr lang="en-US" i="0" dirty="0" smtClean="0">
                    <a:latin typeface="Cambria Math"/>
                    <a:sym typeface="Wingdings" pitchFamily="2" charset="2"/>
                  </a:rPr>
                  <a:t>𝐻𝑧=1/𝑇   𝑇=1/(90.7</a:t>
                </a:r>
                <a:r>
                  <a:rPr lang="en-US" b="0" i="0" dirty="0" smtClean="0">
                    <a:latin typeface="Cambria Math"/>
                    <a:sym typeface="Wingdings" pitchFamily="2" charset="2"/>
                  </a:rPr>
                  <a:t>×〖</a:t>
                </a:r>
                <a:r>
                  <a:rPr lang="en-US" i="0" dirty="0" smtClean="0">
                    <a:latin typeface="Cambria Math"/>
                    <a:sym typeface="Wingdings" pitchFamily="2" charset="2"/>
                  </a:rPr>
                  <a:t>10</a:t>
                </a:r>
                <a:r>
                  <a:rPr lang="en-US" b="0" i="0" dirty="0" smtClean="0">
                    <a:latin typeface="Cambria Math"/>
                    <a:sym typeface="Wingdings" pitchFamily="2" charset="2"/>
                  </a:rPr>
                  <a:t>〗^6  </a:t>
                </a:r>
                <a:r>
                  <a:rPr lang="en-US" i="0" dirty="0" smtClean="0">
                    <a:latin typeface="Cambria Math"/>
                    <a:sym typeface="Wingdings" pitchFamily="2" charset="2"/>
                  </a:rPr>
                  <a:t>𝐻𝑧)=1.10</a:t>
                </a:r>
                <a:r>
                  <a:rPr lang="en-US" b="0" i="0" dirty="0" smtClean="0">
                    <a:latin typeface="Cambria Math"/>
                    <a:sym typeface="Wingdings" pitchFamily="2" charset="2"/>
                  </a:rPr>
                  <a:t>×〖</a:t>
                </a:r>
                <a:r>
                  <a:rPr lang="en-US" i="0" dirty="0" smtClean="0">
                    <a:latin typeface="Cambria Math"/>
                    <a:sym typeface="Wingdings" pitchFamily="2" charset="2"/>
                  </a:rPr>
                  <a:t>10</a:t>
                </a:r>
                <a:r>
                  <a:rPr lang="en-US" b="0" i="0" dirty="0" smtClean="0">
                    <a:latin typeface="Cambria Math"/>
                    <a:sym typeface="Wingdings" pitchFamily="2" charset="2"/>
                  </a:rPr>
                  <a:t>〗^(−8) </a:t>
                </a:r>
                <a:r>
                  <a:rPr lang="en-US" i="0" dirty="0" smtClean="0">
                    <a:latin typeface="Cambria Math"/>
                    <a:sym typeface="Wingdings" pitchFamily="2" charset="2"/>
                  </a:rPr>
                  <a:t> 𝑠</a:t>
                </a:r>
                <a:endParaRPr lang="en-US" dirty="0" smtClean="0">
                  <a:sym typeface="Symbol" pitchFamily="18" charset="2"/>
                </a:endParaRPr>
              </a:p>
              <a:p>
                <a:pPr eaLnBrk="1" hangingPunct="1">
                  <a:buFont typeface="Symbol" pitchFamily="18" charset="2"/>
                  <a:buNone/>
                </a:pPr>
                <a:endParaRPr lang="en-US" dirty="0" smtClean="0">
                  <a:sym typeface="Symbol" pitchFamily="18" charset="2"/>
                </a:endParaRP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4752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1CD671D-C15F-4F5A-BC2C-93E90D97454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684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noFill/>
              <a:ln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/>
                        </a:rPr>
                        <m:t>𝐹𝑟𝑒𝑞𝑢𝑒𝑛𝑐𝑦</m:t>
                      </m:r>
                      <m:r>
                        <a:rPr lang="en-US" i="1" dirty="0" smtClean="0">
                          <a:latin typeface="Cambria Math"/>
                        </a:rPr>
                        <m:t> </m:t>
                      </m:r>
                      <m:r>
                        <a:rPr lang="en-US" i="1" dirty="0" smtClean="0">
                          <a:latin typeface="Cambria Math"/>
                        </a:rPr>
                        <m:t>𝑖𝑠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 smtClean="0">
                              <a:latin typeface="Cambria Math"/>
                            </a:rPr>
                            <m:t>𝑐𝑦𝑐𝑙𝑒𝑠</m:t>
                          </m:r>
                        </m:num>
                        <m:den>
                          <m:r>
                            <a:rPr lang="en-US" i="1" dirty="0" smtClean="0">
                              <a:latin typeface="Cambria Math"/>
                            </a:rPr>
                            <m:t>𝑠𝑒𝑐𝑜𝑛𝑑𝑠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/>
                        </a:rPr>
                        <m:t> </m:t>
                      </m:r>
                      <m:r>
                        <a:rPr lang="en-US" i="1" dirty="0" smtClean="0">
                          <a:latin typeface="Cambria Math"/>
                        </a:rPr>
                        <m:t>𝑓</m:t>
                      </m:r>
                      <m:r>
                        <a:rPr lang="en-US" i="1" dirty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 smtClean="0">
                              <a:latin typeface="Cambria Math"/>
                            </a:rPr>
                            <m:t>15</m:t>
                          </m:r>
                        </m:num>
                        <m:den>
                          <m:r>
                            <a:rPr lang="en-US" i="1" dirty="0" smtClean="0">
                              <a:latin typeface="Cambria Math"/>
                            </a:rPr>
                            <m:t>60 </m:t>
                          </m:r>
                          <m:r>
                            <a:rPr lang="en-US" i="1" dirty="0" smtClean="0">
                              <a:latin typeface="Cambria Math"/>
                            </a:rPr>
                            <m:t>𝑠</m:t>
                          </m:r>
                        </m:den>
                      </m:f>
                      <m:r>
                        <a:rPr lang="en-US" i="1" dirty="0" smtClean="0">
                          <a:latin typeface="Cambria Math"/>
                        </a:rPr>
                        <m:t>=</m:t>
                      </m:r>
                      <m:r>
                        <a:rPr lang="en-US" b="0" i="1" dirty="0" smtClean="0">
                          <a:latin typeface="Cambria Math"/>
                        </a:rPr>
                        <m:t>0</m:t>
                      </m:r>
                      <m:r>
                        <a:rPr lang="en-US" i="1" dirty="0" smtClean="0">
                          <a:latin typeface="Cambria Math"/>
                        </a:rPr>
                        <m:t>.25 </m:t>
                      </m:r>
                      <m:r>
                        <a:rPr lang="en-US" i="1" dirty="0" smtClean="0">
                          <a:latin typeface="Cambria Math"/>
                        </a:rPr>
                        <m:t>𝐻𝑧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1684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noFill/>
              <a:ln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r>
                  <a:rPr lang="en-US" i="0" dirty="0" smtClean="0">
                    <a:latin typeface="Cambria Math"/>
                  </a:rPr>
                  <a:t>𝐹𝑟𝑒𝑞𝑢𝑒𝑛𝑐𝑦 𝑖𝑠 𝑐𝑦𝑐𝑙𝑒𝑠/𝑠𝑒𝑐𝑜𝑛𝑑𝑠</a:t>
                </a:r>
                <a:endParaRPr lang="en-US" dirty="0" smtClean="0"/>
              </a:p>
              <a:p>
                <a:pPr eaLnBrk="1" hangingPunct="1"/>
                <a:r>
                  <a:rPr lang="en-US" i="0" dirty="0" smtClean="0">
                    <a:latin typeface="Cambria Math"/>
                  </a:rPr>
                  <a:t> 𝑓=15/(60 𝑠)=</a:t>
                </a:r>
                <a:r>
                  <a:rPr lang="en-US" b="0" i="0" dirty="0" smtClean="0">
                    <a:latin typeface="Cambria Math"/>
                  </a:rPr>
                  <a:t>0</a:t>
                </a:r>
                <a:r>
                  <a:rPr lang="en-US" i="0" dirty="0" smtClean="0">
                    <a:latin typeface="Cambria Math"/>
                  </a:rPr>
                  <a:t>.25 𝐻𝑧</a:t>
                </a:r>
                <a:endParaRPr lang="en-US" dirty="0" smtClean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1346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99403-D3BB-45CB-A292-33607AC2543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863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OpenStax High School Physics 13.3</a:t>
            </a:r>
          </a:p>
          <a:p>
            <a:r>
              <a:rPr lang="en-US" dirty="0"/>
              <a:t>OpenStax College Physics 2e 16.10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7905F-5A36-42A9-A74E-47FF00DE5A8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92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3E590D3-4EE6-475A-B85C-09825E9B981B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13854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ADF0297-6087-4234-A877-3EF84D070164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Try to demonstrate with spring or wave tank</a:t>
            </a:r>
          </a:p>
        </p:txBody>
      </p:sp>
    </p:spTree>
    <p:extLst>
      <p:ext uri="{BB962C8B-B14F-4D97-AF65-F5344CB8AC3E}">
        <p14:creationId xmlns:p14="http://schemas.microsoft.com/office/powerpoint/2010/main" val="42746552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07C6563-C173-407B-BA1F-C9C22AFA9C91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/>
              <a:t>Draw the result on the pull down graph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0, -2, 2</a:t>
            </a: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05684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C8CADEB-601A-492E-B9B2-9E4C721E92C3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/>
              <a:t>At a point between the speakers where each of the sounds have moved full wavelengths</a:t>
            </a:r>
          </a:p>
          <a:p>
            <a:pPr eaLnBrk="1" hangingPunct="1">
              <a:buFontTx/>
              <a:buChar char="•"/>
            </a:pPr>
            <a:r>
              <a:rPr lang="en-US" altLang="en-US" dirty="0"/>
              <a:t>Condensation meats condensation and rarefaction meets rarefaction all the time</a:t>
            </a:r>
          </a:p>
          <a:p>
            <a:pPr eaLnBrk="1" hangingPunct="1">
              <a:buFontTx/>
              <a:buChar char="•"/>
            </a:pPr>
            <a:r>
              <a:rPr lang="en-US" altLang="en-US" dirty="0"/>
              <a:t>Linear superposition says the sound louder</a:t>
            </a:r>
          </a:p>
          <a:p>
            <a:pPr eaLnBrk="1" hangingPunct="1">
              <a:buFontTx/>
              <a:buChar char="•"/>
            </a:pPr>
            <a:r>
              <a:rPr lang="en-US" altLang="en-US" dirty="0"/>
              <a:t>Called constructive interference (exactly in phase)</a:t>
            </a:r>
          </a:p>
        </p:txBody>
      </p:sp>
    </p:spTree>
    <p:extLst>
      <p:ext uri="{BB962C8B-B14F-4D97-AF65-F5344CB8AC3E}">
        <p14:creationId xmlns:p14="http://schemas.microsoft.com/office/powerpoint/2010/main" val="22286489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0FA08EA-6A2C-4693-8C74-E81CFECF49A4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Now a condensation always meets a rarefaction, so cancel into nothing</a:t>
            </a:r>
          </a:p>
          <a:p>
            <a:pPr eaLnBrk="1" hangingPunct="1"/>
            <a:r>
              <a:rPr lang="en-US" altLang="en-US"/>
              <a:t>Called Destructive interference (exactly out of phase)</a:t>
            </a:r>
          </a:p>
        </p:txBody>
      </p:sp>
    </p:spTree>
    <p:extLst>
      <p:ext uri="{BB962C8B-B14F-4D97-AF65-F5344CB8AC3E}">
        <p14:creationId xmlns:p14="http://schemas.microsoft.com/office/powerpoint/2010/main" val="20250293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99403-D3BB-45CB-A292-33607AC2543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6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04173-9AA4-4A26-AC82-CAE7B1DEDB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250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E98E45C-7384-4A81-BB03-290FF49469EF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A microphone hears the noise</a:t>
            </a:r>
          </a:p>
          <a:p>
            <a:pPr eaLnBrk="1" hangingPunct="1"/>
            <a:r>
              <a:rPr lang="en-US" altLang="en-US"/>
              <a:t>The electronics invert the noise</a:t>
            </a:r>
          </a:p>
          <a:p>
            <a:pPr eaLnBrk="1" hangingPunct="1"/>
            <a:r>
              <a:rPr lang="en-US" altLang="en-US"/>
              <a:t>A speaker plays the inverted noise and destructive interference results so you don’t hear much</a:t>
            </a:r>
          </a:p>
        </p:txBody>
      </p:sp>
    </p:spTree>
    <p:extLst>
      <p:ext uri="{BB962C8B-B14F-4D97-AF65-F5344CB8AC3E}">
        <p14:creationId xmlns:p14="http://schemas.microsoft.com/office/powerpoint/2010/main" val="10226081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E4A4D14-102B-4898-ACE3-861AADCFEA02}" type="slidenum">
              <a:rPr lang="en-US" altLang="en-US" smtClean="0"/>
              <a:pPr/>
              <a:t>21</a:t>
            </a:fld>
            <a:endParaRPr lang="en-US" alt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r>
              <a:rPr lang="en-US" altLang="en-US"/>
              <a:t>Solid lines are condensations, dashed lines are rarefactions</a:t>
            </a:r>
          </a:p>
          <a:p>
            <a:pPr marL="228600" indent="-228600" eaLnBrk="1" hangingPunct="1"/>
            <a:r>
              <a:rPr lang="en-US" altLang="en-US"/>
              <a:t>2 fixed speakers </a:t>
            </a:r>
          </a:p>
          <a:p>
            <a:pPr marL="228600" indent="-228600" eaLnBrk="1" hangingPunct="1"/>
            <a:r>
              <a:rPr lang="en-US" altLang="en-US"/>
              <a:t>where two condensations or rarefactions meet = constructive interference (red dots)</a:t>
            </a:r>
          </a:p>
          <a:p>
            <a:pPr marL="228600" indent="-228600" eaLnBrk="1" hangingPunct="1"/>
            <a:r>
              <a:rPr lang="en-US" altLang="en-US"/>
              <a:t>Where a condensation and rarefaction meet = destructive interference (white dots)</a:t>
            </a:r>
          </a:p>
          <a:p>
            <a:pPr marL="228600" indent="-228600" eaLnBrk="1" hangingPunct="1"/>
            <a:r>
              <a:rPr lang="en-US" altLang="en-US"/>
              <a:t>So as you move throughout the room the noise intensities change depending on your position</a:t>
            </a:r>
          </a:p>
          <a:p>
            <a:pPr marL="228600" indent="-228600" eaLnBrk="1" hangingPunct="1"/>
            <a:r>
              <a:rPr lang="en-US" altLang="en-US"/>
              <a:t>Follows law of conservation of energy</a:t>
            </a:r>
          </a:p>
          <a:p>
            <a:pPr marL="228600" indent="-228600" eaLnBrk="1" hangingPunct="1">
              <a:buFontTx/>
              <a:buChar char="•"/>
            </a:pPr>
            <a:r>
              <a:rPr lang="en-US" altLang="en-US"/>
              <a:t>At constructive interference </a:t>
            </a:r>
            <a:r>
              <a:rPr lang="en-US" altLang="en-US">
                <a:sym typeface="Wingdings" pitchFamily="2" charset="2"/>
              </a:rPr>
              <a:t> twice as much energy</a:t>
            </a:r>
          </a:p>
          <a:p>
            <a:pPr marL="228600" indent="-228600" eaLnBrk="1" hangingPunct="1">
              <a:buFontTx/>
              <a:buChar char="•"/>
            </a:pPr>
            <a:r>
              <a:rPr lang="en-US" altLang="en-US">
                <a:sym typeface="Wingdings" pitchFamily="2" charset="2"/>
              </a:rPr>
              <a:t>At destructive interference  no energy</a:t>
            </a:r>
          </a:p>
          <a:p>
            <a:pPr marL="228600" indent="-228600" eaLnBrk="1" hangingPunct="1">
              <a:buFontTx/>
              <a:buChar char="•"/>
            </a:pPr>
            <a:r>
              <a:rPr lang="en-US" altLang="en-US">
                <a:sym typeface="Wingdings" pitchFamily="2" charset="2"/>
              </a:rPr>
              <a:t>Add it all up and you get constant energy (1 + 1 = 2 + 0)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89950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8A5B900-BEDE-4D57-AEEA-4A7F902C065F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28949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B044B09-A19E-4301-A550-65065EA4D8B5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When the frequencies are slightly different, Constructive and destructive interference still happens</a:t>
            </a:r>
          </a:p>
          <a:p>
            <a:pPr eaLnBrk="1" hangingPunct="1"/>
            <a:r>
              <a:rPr lang="en-US" altLang="en-US"/>
              <a:t>Where two condensations are at the same place, you get louder</a:t>
            </a:r>
          </a:p>
          <a:p>
            <a:pPr eaLnBrk="1" hangingPunct="1"/>
            <a:r>
              <a:rPr lang="en-US" altLang="en-US"/>
              <a:t>Where 1 condensation and 1 rarefaction are at the same place, you get softer</a:t>
            </a:r>
          </a:p>
          <a:p>
            <a:pPr eaLnBrk="1" hangingPunct="1"/>
            <a:r>
              <a:rPr lang="en-US" altLang="en-US"/>
              <a:t>You get some places with loud and some soft and in between</a:t>
            </a:r>
          </a:p>
        </p:txBody>
      </p:sp>
    </p:spTree>
    <p:extLst>
      <p:ext uri="{BB962C8B-B14F-4D97-AF65-F5344CB8AC3E}">
        <p14:creationId xmlns:p14="http://schemas.microsoft.com/office/powerpoint/2010/main" val="11765024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26F2388-8631-4A0F-83F8-2672666DA87C}" type="slidenum">
              <a:rPr lang="en-US" altLang="en-US" smtClean="0"/>
              <a:pPr/>
              <a:t>24</a:t>
            </a:fld>
            <a:endParaRPr lang="en-US" alt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What the ear hears is the rising and falling of volume of the combined frequency</a:t>
            </a:r>
          </a:p>
          <a:p>
            <a:pPr eaLnBrk="1" hangingPunct="1"/>
            <a:r>
              <a:rPr lang="en-US" altLang="en-US"/>
              <a:t>How often the loudness rises and falls is the </a:t>
            </a:r>
            <a:r>
              <a:rPr lang="en-US" altLang="en-US" b="1"/>
              <a:t>beat frequency</a:t>
            </a:r>
            <a:endParaRPr lang="en-US" altLang="en-US"/>
          </a:p>
          <a:p>
            <a:pPr eaLnBrk="1" hangingPunct="1"/>
            <a:r>
              <a:rPr lang="en-US" altLang="en-US"/>
              <a:t>Beat frequency obtained from subtracting the two frequencies of the sounds.</a:t>
            </a:r>
          </a:p>
          <a:p>
            <a:pPr eaLnBrk="1" hangingPunct="1"/>
            <a:r>
              <a:rPr lang="en-US" altLang="en-US"/>
              <a:t>In the picture, the number above each blue wave indicates the number of complete cycles</a:t>
            </a:r>
          </a:p>
          <a:p>
            <a:pPr eaLnBrk="1" hangingPunct="1"/>
            <a:r>
              <a:rPr lang="en-US" altLang="en-US"/>
              <a:t>	The top wave is 10 Hz, the bottom is 12 Hz</a:t>
            </a:r>
          </a:p>
          <a:p>
            <a:pPr eaLnBrk="1" hangingPunct="1"/>
            <a:r>
              <a:rPr lang="en-US" altLang="en-US"/>
              <a:t>	The beat frequency is 12 – 10 = 2 Hz as seen in the red wave</a:t>
            </a:r>
          </a:p>
        </p:txBody>
      </p:sp>
    </p:spTree>
    <p:extLst>
      <p:ext uri="{BB962C8B-B14F-4D97-AF65-F5344CB8AC3E}">
        <p14:creationId xmlns:p14="http://schemas.microsoft.com/office/powerpoint/2010/main" val="28984316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99403-D3BB-45CB-A292-33607AC2543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663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484B684-A76A-4420-AF06-6A5DC101B456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14678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𝑎𝑣𝑒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420 </m:t>
                      </m:r>
                      <m:r>
                        <a:rPr lang="en-US" b="0" i="1" smtClean="0">
                          <a:latin typeface="Cambria Math"/>
                        </a:rPr>
                        <m:t>𝐻𝑧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u="none" smtClean="0">
                          <a:latin typeface="Cambria Math"/>
                        </a:rPr>
                        <m:t>40 </m:t>
                      </m:r>
                      <m:r>
                        <a:rPr lang="en-US" b="0" i="1" u="none" smtClean="0">
                          <a:latin typeface="Cambria Math"/>
                        </a:rPr>
                        <m:t>𝐻𝑧</m:t>
                      </m:r>
                      <m:r>
                        <a:rPr lang="en-US" b="0" i="1" u="none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u="none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u="none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u="none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u="none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b="0" i="1" u="none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u="none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u="none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b="0" u="none" dirty="0"/>
              </a:p>
              <a:p>
                <a:endParaRPr lang="en-US" b="0" u="none" dirty="0"/>
              </a:p>
              <a:p>
                <a:endParaRPr lang="en-US" b="0" u="none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840 </m:t>
                      </m:r>
                      <m:r>
                        <a:rPr lang="en-US" b="0" i="1" smtClean="0">
                          <a:latin typeface="Cambria Math"/>
                        </a:rPr>
                        <m:t>𝐻𝑧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u="sng" smtClean="0">
                          <a:latin typeface="Cambria Math"/>
                        </a:rPr>
                        <m:t>40 </m:t>
                      </m:r>
                      <m:r>
                        <a:rPr lang="en-US" b="0" i="1" u="sng" smtClean="0">
                          <a:latin typeface="Cambria Math"/>
                        </a:rPr>
                        <m:t>𝐻𝑧</m:t>
                      </m:r>
                      <m:r>
                        <a:rPr lang="en-US" b="0" i="1" u="sng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u="sng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u="sng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u="sng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u="sng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b="0" i="1" u="sng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u="sng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u="sng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u="sng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u="none" smtClean="0">
                          <a:latin typeface="Cambria Math"/>
                        </a:rPr>
                        <m:t>880 </m:t>
                      </m:r>
                      <m:r>
                        <a:rPr lang="en-US" b="0" i="1" u="none" smtClean="0">
                          <a:latin typeface="Cambria Math"/>
                        </a:rPr>
                        <m:t>𝐻𝑧</m:t>
                      </m:r>
                      <m:r>
                        <a:rPr lang="en-US" b="0" i="1" u="none" smtClean="0">
                          <a:latin typeface="Cambria Math"/>
                        </a:rPr>
                        <m:t>=2</m:t>
                      </m:r>
                      <m:sSub>
                        <m:sSubPr>
                          <m:ctrlPr>
                            <a:rPr lang="en-US" b="0" i="1" u="none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u="none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u="none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b="0" u="none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u="none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u="none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u="none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u="none" smtClean="0">
                          <a:latin typeface="Cambria Math"/>
                        </a:rPr>
                        <m:t>=440 </m:t>
                      </m:r>
                      <m:r>
                        <a:rPr lang="en-US" b="0" i="1" u="none" smtClean="0">
                          <a:latin typeface="Cambria Math"/>
                        </a:rPr>
                        <m:t>𝐻𝑧</m:t>
                      </m:r>
                    </m:oMath>
                  </m:oMathPara>
                </a14:m>
                <a:endParaRPr lang="en-US" b="0" u="none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u="none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u="none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u="none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b="0" i="1" u="none" smtClean="0">
                          <a:latin typeface="Cambria Math"/>
                        </a:rPr>
                        <m:t>=400 </m:t>
                      </m:r>
                      <m:r>
                        <a:rPr lang="en-US" b="0" i="1" u="none" smtClean="0">
                          <a:latin typeface="Cambria Math"/>
                        </a:rPr>
                        <m:t>𝐻𝑧</m:t>
                      </m:r>
                    </m:oMath>
                  </m:oMathPara>
                </a14:m>
                <a:endParaRPr lang="en-US" u="none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="0" i="0" smtClean="0">
                    <a:latin typeface="Cambria Math"/>
                  </a:rPr>
                  <a:t>𝑓_𝑎𝑣𝑒=(𝑓_1+𝑓_2)/2</a:t>
                </a:r>
                <a:endParaRPr lang="en-US" b="0" dirty="0" smtClean="0"/>
              </a:p>
              <a:p>
                <a:r>
                  <a:rPr lang="en-US" b="0" i="0" smtClean="0">
                    <a:latin typeface="Cambria Math"/>
                  </a:rPr>
                  <a:t>𝑓_𝐵=𝑓_1−𝑓_2</a:t>
                </a:r>
                <a:endParaRPr lang="en-US" b="0" dirty="0" smtClean="0"/>
              </a:p>
              <a:p>
                <a:endParaRPr lang="en-US" dirty="0" smtClean="0"/>
              </a:p>
              <a:p>
                <a:r>
                  <a:rPr lang="en-US" b="0" i="0" smtClean="0">
                    <a:latin typeface="Cambria Math"/>
                  </a:rPr>
                  <a:t>420 𝐻𝑧=(𝑓_1+𝑓_2)/2</a:t>
                </a:r>
                <a:endParaRPr lang="en-US" b="0" dirty="0" smtClean="0"/>
              </a:p>
              <a:p>
                <a:r>
                  <a:rPr lang="en-US" b="0" i="0" u="none" smtClean="0">
                    <a:latin typeface="Cambria Math"/>
                  </a:rPr>
                  <a:t>40 𝐻𝑧=𝑓_1−𝑓_2</a:t>
                </a:r>
                <a:endParaRPr lang="en-US" b="0" u="none" dirty="0" smtClean="0"/>
              </a:p>
              <a:p>
                <a:endParaRPr lang="en-US" b="0" u="none" dirty="0" smtClean="0"/>
              </a:p>
              <a:p>
                <a:endParaRPr lang="en-US" b="0" u="none" dirty="0" smtClean="0"/>
              </a:p>
              <a:p>
                <a:r>
                  <a:rPr lang="en-US" b="0" i="0" smtClean="0">
                    <a:latin typeface="Cambria Math"/>
                  </a:rPr>
                  <a:t>840 𝐻𝑧=𝑓_1+𝑓_2</a:t>
                </a:r>
                <a:endParaRPr lang="en-US" b="0" dirty="0" smtClean="0"/>
              </a:p>
              <a:p>
                <a:r>
                  <a:rPr lang="en-US" b="0" i="0" u="sng" smtClean="0">
                    <a:latin typeface="Cambria Math"/>
                  </a:rPr>
                  <a:t>40 𝐻𝑧=𝑓_1−𝑓_2</a:t>
                </a:r>
                <a:endParaRPr lang="en-US" u="sng" dirty="0" smtClean="0"/>
              </a:p>
              <a:p>
                <a:r>
                  <a:rPr lang="en-US" b="0" i="0" u="none" smtClean="0">
                    <a:latin typeface="Cambria Math"/>
                  </a:rPr>
                  <a:t>880 𝐻𝑧=2𝑓_1</a:t>
                </a:r>
                <a:endParaRPr lang="en-US" b="0" u="none" dirty="0" smtClean="0"/>
              </a:p>
              <a:p>
                <a:r>
                  <a:rPr lang="en-US" b="0" i="0" u="none" smtClean="0">
                    <a:latin typeface="Cambria Math"/>
                  </a:rPr>
                  <a:t>𝑓_1=440 𝐻𝑧</a:t>
                </a:r>
                <a:endParaRPr lang="en-US" b="0" u="none" dirty="0" smtClean="0"/>
              </a:p>
              <a:p>
                <a:r>
                  <a:rPr lang="en-US" b="0" i="0" u="none" smtClean="0">
                    <a:latin typeface="Cambria Math"/>
                  </a:rPr>
                  <a:t>𝑓_2=400 𝐻𝑧</a:t>
                </a:r>
                <a:endParaRPr lang="en-US" u="none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99403-D3BB-45CB-A292-33607AC2543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698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7905F-5A36-42A9-A74E-47FF00DE5A8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9847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7905F-5A36-42A9-A74E-47FF00DE5A8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29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OpenStax High School Physics 13.1, 2</a:t>
            </a:r>
          </a:p>
          <a:p>
            <a:r>
              <a:rPr lang="en-US" dirty="0"/>
              <a:t>OpenStax College Physics 2e 16.9, 16.2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7905F-5A36-42A9-A74E-47FF00DE5A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1992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7905F-5A36-42A9-A74E-47FF00DE5A8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910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99403-D3BB-45CB-A292-33607AC2543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425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OpenStax High School Physics 14.1, 2</a:t>
            </a:r>
          </a:p>
          <a:p>
            <a:r>
              <a:rPr lang="en-US" dirty="0"/>
              <a:t>OpenStax College Physics 2e 17.1-17.2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7905F-5A36-42A9-A74E-47FF00DE5A8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990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5E2B63F-39D7-463C-905C-9321C6A978BC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Maybe have big speaker with bouncing something on it</a:t>
            </a:r>
          </a:p>
        </p:txBody>
      </p:sp>
    </p:spTree>
    <p:extLst>
      <p:ext uri="{BB962C8B-B14F-4D97-AF65-F5344CB8AC3E}">
        <p14:creationId xmlns:p14="http://schemas.microsoft.com/office/powerpoint/2010/main" val="33472180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915DFF-C929-4FE7-9F4A-534FBA36A3A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517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915DFF-C929-4FE7-9F4A-534FBA36A3A0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599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915DFF-C929-4FE7-9F4A-534FBA36A3A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669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8763368-E264-490C-8375-9BA9A52BBC5D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Loudness is subjective, pressure is not.</a:t>
            </a:r>
          </a:p>
          <a:p>
            <a:r>
              <a:rPr lang="en-US"/>
              <a:t>Measure pressure to see if damaging</a:t>
            </a:r>
          </a:p>
        </p:txBody>
      </p:sp>
    </p:spTree>
    <p:extLst>
      <p:ext uri="{BB962C8B-B14F-4D97-AF65-F5344CB8AC3E}">
        <p14:creationId xmlns:p14="http://schemas.microsoft.com/office/powerpoint/2010/main" val="32062370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915DFF-C929-4FE7-9F4A-534FBA36A3A0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981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A0C3104-A2AD-4098-BA51-11E8D1D44192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876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noFill/>
              <a:ln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/>
                        </a:rPr>
                        <m:t>𝑣</m:t>
                      </m:r>
                      <m:r>
                        <a:rPr lang="en-US" i="1" dirty="0" smtClean="0">
                          <a:latin typeface="Cambria Math"/>
                        </a:rPr>
                        <m:t>=1540 </m:t>
                      </m:r>
                      <m:r>
                        <a:rPr lang="en-US" i="1" dirty="0" smtClean="0">
                          <a:latin typeface="Cambria Math"/>
                        </a:rPr>
                        <m:t>𝑚</m:t>
                      </m:r>
                      <m:r>
                        <a:rPr lang="en-US" i="1" dirty="0" smtClean="0">
                          <a:latin typeface="Cambria Math"/>
                        </a:rPr>
                        <m:t>/</m:t>
                      </m:r>
                      <m:r>
                        <a:rPr lang="en-US" i="1" dirty="0" smtClean="0">
                          <a:latin typeface="Cambria Math"/>
                        </a:rPr>
                        <m:t>𝑠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/>
                        </a:rPr>
                        <m:t>𝑥</m:t>
                      </m:r>
                      <m:r>
                        <a:rPr lang="en-US" b="0" i="1" dirty="0" smtClean="0">
                          <a:latin typeface="Cambria Math"/>
                        </a:rPr>
                        <m:t>=</m:t>
                      </m:r>
                      <m:r>
                        <a:rPr lang="en-US" b="0" i="1" dirty="0" smtClean="0">
                          <a:latin typeface="Cambria Math"/>
                        </a:rPr>
                        <m:t>𝑣𝑡</m:t>
                      </m:r>
                      <m:r>
                        <a:rPr lang="en-US" b="0" i="1" dirty="0" smtClean="0">
                          <a:latin typeface="Cambria Math"/>
                        </a:rPr>
                        <m:t>→</m:t>
                      </m:r>
                      <m:r>
                        <a:rPr lang="en-US" b="0" i="1" dirty="0" smtClean="0">
                          <a:latin typeface="Cambria Math"/>
                        </a:rPr>
                        <m:t>𝑥</m:t>
                      </m:r>
                      <m:r>
                        <a:rPr lang="en-US" b="0" i="1" dirty="0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latin typeface="Cambria Math"/>
                              <a:sym typeface="Wingdings" pitchFamily="2" charset="2"/>
                            </a:rPr>
                            <m:t>1540</m:t>
                          </m:r>
                          <m:f>
                            <m:f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fPr>
                            <m:num>
                              <m:r>
                                <a:rPr lang="en-US" i="1" dirty="0" smtClean="0">
                                  <a:latin typeface="Cambria Math"/>
                                  <a:sym typeface="Wingdings" pitchFamily="2" charset="2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i="1" dirty="0" smtClean="0">
                                  <a:latin typeface="Cambria Math"/>
                                  <a:sym typeface="Wingdings" pitchFamily="2" charset="2"/>
                                </a:rPr>
                                <m:t>𝑠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latin typeface="Cambria Math"/>
                              <a:sym typeface="Wingdings" pitchFamily="2" charset="2"/>
                            </a:rPr>
                            <m:t>3.4 </m:t>
                          </m:r>
                          <m:r>
                            <a:rPr lang="en-US" i="1" dirty="0" smtClean="0">
                              <a:latin typeface="Cambria Math"/>
                              <a:sym typeface="Wingdings" pitchFamily="2" charset="2"/>
                            </a:rPr>
                            <m:t>𝑠</m:t>
                          </m:r>
                        </m:e>
                      </m:d>
                      <m:r>
                        <a:rPr lang="en-US" b="0" i="1" dirty="0" smtClean="0">
                          <a:latin typeface="Cambria Math"/>
                          <a:sym typeface="Wingdings" pitchFamily="2" charset="2"/>
                        </a:rPr>
                        <m:t>→</m:t>
                      </m:r>
                      <m:r>
                        <a:rPr lang="en-US" b="0" i="1" dirty="0" smtClean="0">
                          <a:latin typeface="Cambria Math"/>
                          <a:sym typeface="Wingdings" pitchFamily="2" charset="2"/>
                        </a:rPr>
                        <m:t>𝑥</m:t>
                      </m:r>
                      <m:r>
                        <a:rPr lang="en-US" i="1" dirty="0" smtClean="0">
                          <a:latin typeface="Cambria Math"/>
                          <a:sym typeface="Wingdings" pitchFamily="2" charset="2"/>
                        </a:rPr>
                        <m:t>=5236 </m:t>
                      </m:r>
                      <m:r>
                        <a:rPr lang="en-US" i="1" dirty="0" smtClean="0">
                          <a:latin typeface="Cambria Math"/>
                          <a:sym typeface="Wingdings" pitchFamily="2" charset="2"/>
                        </a:rPr>
                        <m:t>𝑚</m:t>
                      </m:r>
                    </m:oMath>
                  </m:oMathPara>
                </a14:m>
                <a:endParaRPr lang="en-US" dirty="0">
                  <a:sym typeface="Wingdings" pitchFamily="2" charset="2"/>
                </a:endParaRPr>
              </a:p>
              <a:p>
                <a:r>
                  <a:rPr lang="en-US" dirty="0">
                    <a:sym typeface="Wingdings" pitchFamily="2" charset="2"/>
                  </a:rPr>
                  <a:t>This the distance to the object and back again.  So divide it by 2 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sym typeface="Wingdings" pitchFamily="2" charset="2"/>
                      </a:rPr>
                      <m:t>𝑥</m:t>
                    </m:r>
                    <m:r>
                      <a:rPr lang="en-US" i="1" dirty="0" smtClean="0">
                        <a:latin typeface="Cambria Math"/>
                        <a:sym typeface="Wingdings" pitchFamily="2" charset="2"/>
                      </a:rPr>
                      <m:t>=2618 </m:t>
                    </m:r>
                    <m:r>
                      <a:rPr lang="en-US" i="1" dirty="0" smtClean="0">
                        <a:latin typeface="Cambria Math"/>
                        <a:sym typeface="Wingdings" pitchFamily="2" charset="2"/>
                      </a:rPr>
                      <m:t>𝑚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9876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noFill/>
              <a:ln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i="0" dirty="0" smtClean="0">
                    <a:latin typeface="Cambria Math"/>
                  </a:rPr>
                  <a:t>𝑣=1540 𝑚/𝑠</a:t>
                </a:r>
                <a:endParaRPr lang="en-US" dirty="0" smtClean="0"/>
              </a:p>
              <a:p>
                <a:r>
                  <a:rPr lang="en-US" b="0" i="0" dirty="0" smtClean="0">
                    <a:latin typeface="Cambria Math"/>
                  </a:rPr>
                  <a:t>𝑥=𝑣𝑡→𝑥=</a:t>
                </a:r>
                <a:r>
                  <a:rPr lang="en-US" b="0" i="0" dirty="0" smtClean="0">
                    <a:latin typeface="Cambria Math"/>
                    <a:sym typeface="Wingdings" pitchFamily="2" charset="2"/>
                  </a:rPr>
                  <a:t>(</a:t>
                </a:r>
                <a:r>
                  <a:rPr lang="en-US" i="0" dirty="0" smtClean="0">
                    <a:latin typeface="Cambria Math"/>
                    <a:sym typeface="Wingdings" pitchFamily="2" charset="2"/>
                  </a:rPr>
                  <a:t>1540 𝑚/𝑠</a:t>
                </a:r>
                <a:r>
                  <a:rPr lang="en-US" b="0" i="0" dirty="0" smtClean="0">
                    <a:latin typeface="Cambria Math"/>
                    <a:sym typeface="Wingdings" pitchFamily="2" charset="2"/>
                  </a:rPr>
                  <a:t>)(</a:t>
                </a:r>
                <a:r>
                  <a:rPr lang="en-US" i="0" dirty="0" smtClean="0">
                    <a:latin typeface="Cambria Math"/>
                    <a:sym typeface="Wingdings" pitchFamily="2" charset="2"/>
                  </a:rPr>
                  <a:t>3.4 𝑠</a:t>
                </a:r>
                <a:r>
                  <a:rPr lang="en-US" b="0" i="0" dirty="0" smtClean="0">
                    <a:latin typeface="Cambria Math"/>
                    <a:sym typeface="Wingdings" pitchFamily="2" charset="2"/>
                  </a:rPr>
                  <a:t>)→𝑥</a:t>
                </a:r>
                <a:r>
                  <a:rPr lang="en-US" i="0" dirty="0" smtClean="0">
                    <a:latin typeface="Cambria Math"/>
                    <a:sym typeface="Wingdings" pitchFamily="2" charset="2"/>
                  </a:rPr>
                  <a:t>=5236 𝑚</a:t>
                </a:r>
                <a:endParaRPr lang="en-US" dirty="0" smtClean="0">
                  <a:sym typeface="Wingdings" pitchFamily="2" charset="2"/>
                </a:endParaRPr>
              </a:p>
              <a:p>
                <a:r>
                  <a:rPr lang="en-US" dirty="0" smtClean="0">
                    <a:sym typeface="Wingdings" pitchFamily="2" charset="2"/>
                  </a:rPr>
                  <a:t>This the distance to the object and back again.  So divide it by 2  </a:t>
                </a:r>
                <a:r>
                  <a:rPr lang="en-US" i="0" dirty="0" smtClean="0">
                    <a:latin typeface="Cambria Math"/>
                    <a:sym typeface="Wingdings" pitchFamily="2" charset="2"/>
                  </a:rPr>
                  <a:t>𝑥=2618 </a:t>
                </a:r>
                <a:r>
                  <a:rPr lang="en-US" i="0" dirty="0" smtClean="0">
                    <a:latin typeface="Cambria Math"/>
                    <a:sym typeface="Wingdings" pitchFamily="2" charset="2"/>
                  </a:rPr>
                  <a:t>𝑚</a:t>
                </a:r>
                <a:endParaRPr lang="en-US" dirty="0" smtClean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4432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CACF82B-692D-4494-9F9A-73CD667B0CE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If the water moved in bulk, then there would be a hole in the water.</a:t>
            </a:r>
          </a:p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19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99403-D3BB-45CB-A292-33607AC2543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835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OpenStax High School Physics 14.1,2</a:t>
            </a:r>
          </a:p>
          <a:p>
            <a:r>
              <a:rPr lang="en-US" dirty="0"/>
              <a:t>OpenStax College Physics 2e 17.3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7905F-5A36-42A9-A74E-47FF00DE5A8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736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398F4F4-01F8-4D2C-B145-9C39E62640AC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Work example causing ear drum to vibrate</a:t>
            </a:r>
          </a:p>
        </p:txBody>
      </p:sp>
    </p:spTree>
    <p:extLst>
      <p:ext uri="{BB962C8B-B14F-4D97-AF65-F5344CB8AC3E}">
        <p14:creationId xmlns:p14="http://schemas.microsoft.com/office/powerpoint/2010/main" val="33828226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915DFF-C929-4FE7-9F4A-534FBA36A3A0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1754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915DFF-C929-4FE7-9F4A-534FBA36A3A0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484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Used lowercase</a:t>
            </a:r>
            <a:r>
              <a:rPr lang="en-US" baseline="0" dirty="0"/>
              <a:t> p for Pressure to keep from confusing with Power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99403-D3BB-45CB-A292-33607AC2543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0370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915DFF-C929-4FE7-9F4A-534FBA36A3A0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217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1521FAD-539F-44F3-B55F-D0A458F38BD5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I</a:t>
            </a:r>
            <a:r>
              <a:rPr lang="en-US" baseline="-25000"/>
              <a:t>0</a:t>
            </a:r>
            <a:r>
              <a:rPr lang="en-US"/>
              <a:t> is the threshold of hearing</a:t>
            </a:r>
          </a:p>
        </p:txBody>
      </p:sp>
    </p:spTree>
    <p:extLst>
      <p:ext uri="{BB962C8B-B14F-4D97-AF65-F5344CB8AC3E}">
        <p14:creationId xmlns:p14="http://schemas.microsoft.com/office/powerpoint/2010/main" val="37209158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915DFF-C929-4FE7-9F4A-534FBA36A3A0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167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EEC62C8-86D3-4F46-85C2-6DC84D9FE0AC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996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noFill/>
              <a:ln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  <a:sym typeface="Wingdings" pitchFamily="2" charset="2"/>
                        </a:rPr>
                        <m:t>𝛽</m:t>
                      </m:r>
                      <m:r>
                        <a:rPr lang="en-US" b="0" i="1" smtClean="0">
                          <a:latin typeface="Cambria Math"/>
                          <a:sym typeface="Wingdings" pitchFamily="2" charset="2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  <a:sym typeface="Wingdings" pitchFamily="2" charset="2"/>
                            </a:rPr>
                            <m:t>10 </m:t>
                          </m:r>
                          <m:r>
                            <a:rPr lang="en-US" b="0" i="1" smtClean="0">
                              <a:latin typeface="Cambria Math"/>
                              <a:sym typeface="Wingdings" pitchFamily="2" charset="2"/>
                            </a:rPr>
                            <m:t>𝑑𝐵</m:t>
                          </m:r>
                        </m:e>
                      </m:d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  <a:sym typeface="Wingdings" pitchFamily="2" charset="2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/>
                                      <a:sym typeface="Wingdings" pitchFamily="2" charset="2"/>
                                    </a:rPr>
                                    <m:t>𝐼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sym typeface="Wingdings" pitchFamily="2" charset="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  <a:sym typeface="Wingdings" pitchFamily="2" charset="2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  <a:sym typeface="Wingdings" pitchFamily="2" charset="2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b="0" dirty="0">
                  <a:sym typeface="Wingdings" pitchFamily="2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  <a:sym typeface="Wingdings" pitchFamily="2" charset="2"/>
                        </a:rPr>
                        <m:t>𝛽</m:t>
                      </m:r>
                      <m:r>
                        <a:rPr lang="en-US" b="0" i="1" smtClean="0">
                          <a:latin typeface="Cambria Math"/>
                          <a:sym typeface="Wingdings" pitchFamily="2" charset="2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  <a:sym typeface="Wingdings" pitchFamily="2" charset="2"/>
                            </a:rPr>
                            <m:t>10 </m:t>
                          </m:r>
                          <m:r>
                            <a:rPr lang="en-US" b="0" i="1" smtClean="0">
                              <a:latin typeface="Cambria Math"/>
                              <a:sym typeface="Wingdings" pitchFamily="2" charset="2"/>
                            </a:rPr>
                            <m:t>𝑑𝐵</m:t>
                          </m:r>
                        </m:e>
                      </m:d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  <a:sym typeface="Wingdings" pitchFamily="2" charset="2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/>
                                      <a:sym typeface="Wingdings" pitchFamily="2" charset="2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/>
                                      <a:sym typeface="Wingdings" pitchFamily="2" charset="2"/>
                                    </a:rPr>
                                    <m:t>𝐼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/>
                                      <a:sym typeface="Wingdings" pitchFamily="2" charset="2"/>
                                    </a:rPr>
                                    <m:t>𝐼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b="0" dirty="0">
                  <a:sym typeface="Wingdings" pitchFamily="2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  <a:sym typeface="Wingdings" pitchFamily="2" charset="2"/>
                        </a:rPr>
                        <m:t>𝛽</m:t>
                      </m:r>
                      <m:r>
                        <a:rPr lang="en-US" b="0" i="1" smtClean="0">
                          <a:latin typeface="Cambria Math"/>
                          <a:sym typeface="Wingdings" pitchFamily="2" charset="2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  <a:sym typeface="Wingdings" pitchFamily="2" charset="2"/>
                            </a:rPr>
                            <m:t>10 </m:t>
                          </m:r>
                          <m:r>
                            <a:rPr lang="en-US" b="0" i="1" smtClean="0">
                              <a:latin typeface="Cambria Math"/>
                              <a:sym typeface="Wingdings" pitchFamily="2" charset="2"/>
                            </a:rPr>
                            <m:t>𝑑𝐵</m:t>
                          </m:r>
                        </m:e>
                      </m:d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  <a:sym typeface="Wingdings" pitchFamily="2" charset="2"/>
                            </a:rPr>
                            <m:t>log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  <a:sym typeface="Wingdings" pitchFamily="2" charset="2"/>
                            </a:rPr>
                            <m:t>2</m:t>
                          </m:r>
                        </m:e>
                      </m:func>
                    </m:oMath>
                  </m:oMathPara>
                </a14:m>
                <a:endParaRPr lang="en-US" b="0" dirty="0">
                  <a:sym typeface="Wingdings" pitchFamily="2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  <a:sym typeface="Wingdings" pitchFamily="2" charset="2"/>
                        </a:rPr>
                        <m:t>𝛽</m:t>
                      </m:r>
                      <m:r>
                        <a:rPr lang="en-US" b="0" i="1" smtClean="0">
                          <a:latin typeface="Cambria Math"/>
                          <a:sym typeface="Wingdings" pitchFamily="2" charset="2"/>
                        </a:rPr>
                        <m:t>≈3 </m:t>
                      </m:r>
                      <m:r>
                        <a:rPr lang="en-US" b="0" i="1" smtClean="0">
                          <a:latin typeface="Cambria Math"/>
                          <a:sym typeface="Wingdings" pitchFamily="2" charset="2"/>
                        </a:rPr>
                        <m:t>𝑑𝐵</m:t>
                      </m:r>
                    </m:oMath>
                  </m:oMathPara>
                </a14:m>
                <a:endParaRPr lang="en-US" dirty="0">
                  <a:sym typeface="Wingdings" pitchFamily="2" charset="2"/>
                </a:endParaRPr>
              </a:p>
              <a:p>
                <a:endParaRPr lang="en-US" dirty="0">
                  <a:sym typeface="Wingdings" pitchFamily="2" charset="2"/>
                </a:endParaRPr>
              </a:p>
              <a:p>
                <a:r>
                  <a:rPr lang="en-US" dirty="0">
                    <a:sym typeface="Wingdings" pitchFamily="2" charset="2"/>
                  </a:rPr>
                  <a:t>Thus a 200 W stereo system will only sound twice as loud as a 20 W system.</a:t>
                </a:r>
              </a:p>
            </p:txBody>
          </p:sp>
        </mc:Choice>
        <mc:Fallback xmlns="">
          <p:sp>
            <p:nvSpPr>
              <p:cNvPr id="84996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noFill/>
              <a:ln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b="0" i="0" smtClean="0">
                    <a:latin typeface="Cambria Math"/>
                    <a:sym typeface="Wingdings" pitchFamily="2" charset="2"/>
                  </a:rPr>
                  <a:t>𝛽=(10 𝑑𝐵)  log⁡(𝐼/𝐼_0 )</a:t>
                </a:r>
                <a:endParaRPr lang="en-US" b="0" dirty="0" smtClean="0">
                  <a:sym typeface="Wingdings" pitchFamily="2" charset="2"/>
                </a:endParaRPr>
              </a:p>
              <a:p>
                <a:r>
                  <a:rPr lang="en-US" b="0" i="0" smtClean="0">
                    <a:latin typeface="Cambria Math"/>
                    <a:sym typeface="Wingdings" pitchFamily="2" charset="2"/>
                  </a:rPr>
                  <a:t>𝛽=(10 𝑑𝐵)  log⁡(2𝐼/𝐼)</a:t>
                </a:r>
                <a:endParaRPr lang="en-US" b="0" dirty="0" smtClean="0">
                  <a:sym typeface="Wingdings" pitchFamily="2" charset="2"/>
                </a:endParaRPr>
              </a:p>
              <a:p>
                <a:r>
                  <a:rPr lang="en-US" b="0" i="0" smtClean="0">
                    <a:latin typeface="Cambria Math"/>
                    <a:sym typeface="Wingdings" pitchFamily="2" charset="2"/>
                  </a:rPr>
                  <a:t>𝛽=(10 𝑑𝐵)  log⁡2</a:t>
                </a:r>
                <a:endParaRPr lang="en-US" b="0" dirty="0" smtClean="0">
                  <a:sym typeface="Wingdings" pitchFamily="2" charset="2"/>
                </a:endParaRPr>
              </a:p>
              <a:p>
                <a:r>
                  <a:rPr lang="en-US" b="0" i="0" smtClean="0">
                    <a:latin typeface="Cambria Math"/>
                    <a:sym typeface="Wingdings" pitchFamily="2" charset="2"/>
                  </a:rPr>
                  <a:t>𝛽≈3 𝑑𝐵</a:t>
                </a:r>
                <a:endParaRPr lang="en-US" dirty="0" smtClean="0">
                  <a:sym typeface="Wingdings" pitchFamily="2" charset="2"/>
                </a:endParaRPr>
              </a:p>
              <a:p>
                <a:endParaRPr lang="en-US" dirty="0" smtClean="0">
                  <a:sym typeface="Wingdings" pitchFamily="2" charset="2"/>
                </a:endParaRPr>
              </a:p>
              <a:p>
                <a:r>
                  <a:rPr lang="en-US" dirty="0" smtClean="0">
                    <a:sym typeface="Wingdings" pitchFamily="2" charset="2"/>
                  </a:rPr>
                  <a:t>Thus a 200 W stereo system will only sound twice as loud as a 20 W system.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5598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B55B2DC-6297-4C48-B17F-320B4229724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Demonstrate with a slinky</a:t>
            </a:r>
          </a:p>
        </p:txBody>
      </p:sp>
    </p:spTree>
    <p:extLst>
      <p:ext uri="{BB962C8B-B14F-4D97-AF65-F5344CB8AC3E}">
        <p14:creationId xmlns:p14="http://schemas.microsoft.com/office/powerpoint/2010/main" val="343575865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𝛽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10 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𝑑𝐵</m:t>
                          </m:r>
                        </m:e>
                      </m:d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𝐼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20 </m:t>
                      </m:r>
                      <m:r>
                        <a:rPr lang="en-US" b="0" i="1" smtClean="0">
                          <a:latin typeface="Cambria Math"/>
                        </a:rPr>
                        <m:t>𝑑𝑏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10 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𝑑𝐵</m:t>
                          </m:r>
                        </m:e>
                      </m:d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𝐼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−12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𝑊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/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2=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𝐼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−12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𝑊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/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𝐼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−12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𝑊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/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/>
                        </a:rPr>
                        <m:t>𝐼</m:t>
                      </m:r>
                      <m:r>
                        <a:rPr lang="en-US" b="0" i="1" dirty="0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−10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𝑊</m:t>
                      </m:r>
                      <m:r>
                        <a:rPr lang="en-US" b="0" i="1" smtClean="0">
                          <a:latin typeface="Cambria Math"/>
                        </a:rPr>
                        <m:t>/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="0" i="0" smtClean="0">
                    <a:latin typeface="Cambria Math"/>
                  </a:rPr>
                  <a:t>𝛽=(10 𝑑𝐵)  log⁡(𝐼/𝐼_0 )</a:t>
                </a:r>
                <a:endParaRPr lang="en-US" b="0" dirty="0" smtClean="0"/>
              </a:p>
              <a:p>
                <a:r>
                  <a:rPr lang="en-US" b="0" i="0" smtClean="0">
                    <a:latin typeface="Cambria Math"/>
                  </a:rPr>
                  <a:t>20 𝑑𝑏=(10 𝑑𝐵)  log⁡(𝐼/(〖10〗^(−12)  </a:t>
                </a:r>
                <a:r>
                  <a:rPr lang="en-US" b="0" i="0" smtClean="0">
                    <a:latin typeface="Cambria Math"/>
                  </a:rPr>
                  <a:t>𝑊/</a:t>
                </a:r>
                <a:r>
                  <a:rPr lang="en-US" b="0" i="0" smtClean="0">
                    <a:latin typeface="Cambria Math"/>
                  </a:rPr>
                  <a:t>𝑚^2</a:t>
                </a:r>
                <a:r>
                  <a:rPr lang="en-US" b="0" i="0" smtClean="0">
                    <a:latin typeface="Cambria Math"/>
                  </a:rPr>
                  <a:t> ))</a:t>
                </a:r>
                <a:endParaRPr lang="en-US" b="0" dirty="0" smtClean="0"/>
              </a:p>
              <a:p>
                <a:r>
                  <a:rPr lang="en-US" b="0" i="0" smtClean="0">
                    <a:latin typeface="Cambria Math"/>
                  </a:rPr>
                  <a:t>2=log⁡(𝐼/(〖10〗^(−12)  </a:t>
                </a:r>
                <a:r>
                  <a:rPr lang="en-US" b="0" i="0" smtClean="0">
                    <a:latin typeface="Cambria Math"/>
                  </a:rPr>
                  <a:t>𝑊/</a:t>
                </a:r>
                <a:r>
                  <a:rPr lang="en-US" b="0" i="0" smtClean="0">
                    <a:latin typeface="Cambria Math"/>
                  </a:rPr>
                  <a:t>𝑚^2</a:t>
                </a:r>
                <a:r>
                  <a:rPr lang="en-US" b="0" i="0" smtClean="0">
                    <a:latin typeface="Cambria Math"/>
                  </a:rPr>
                  <a:t> ))</a:t>
                </a:r>
                <a:endParaRPr lang="en-US" b="0" dirty="0" smtClean="0"/>
              </a:p>
              <a:p>
                <a:r>
                  <a:rPr lang="en-US" b="0" i="0" smtClean="0">
                    <a:latin typeface="Cambria Math"/>
                  </a:rPr>
                  <a:t>〖10〗^2=𝐼/(〖10〗^(−12)  </a:t>
                </a:r>
                <a:r>
                  <a:rPr lang="en-US" b="0" i="0" smtClean="0">
                    <a:latin typeface="Cambria Math"/>
                  </a:rPr>
                  <a:t>𝑊/</a:t>
                </a:r>
                <a:r>
                  <a:rPr lang="en-US" b="0" i="0" smtClean="0">
                    <a:latin typeface="Cambria Math"/>
                  </a:rPr>
                  <a:t>𝑚^2</a:t>
                </a:r>
                <a:r>
                  <a:rPr lang="en-US" b="0" i="0" smtClean="0">
                    <a:latin typeface="Cambria Math"/>
                  </a:rPr>
                  <a:t> )</a:t>
                </a:r>
                <a:endParaRPr lang="en-US" b="0" dirty="0" smtClean="0"/>
              </a:p>
              <a:p>
                <a:r>
                  <a:rPr lang="en-US" b="0" i="0" dirty="0" smtClean="0">
                    <a:latin typeface="Cambria Math"/>
                  </a:rPr>
                  <a:t>𝐼=</a:t>
                </a:r>
                <a:r>
                  <a:rPr lang="en-US" b="0" i="0" smtClean="0">
                    <a:latin typeface="Cambria Math"/>
                  </a:rPr>
                  <a:t>〖10〗^(−10)  𝑊/𝑚^2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99403-D3BB-45CB-A292-33607AC2543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09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99403-D3BB-45CB-A292-33607AC2543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86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OpenStax High School Physics 14.3</a:t>
            </a:r>
          </a:p>
          <a:p>
            <a:r>
              <a:rPr lang="en-US" dirty="0"/>
              <a:t>OpenStax College Physics 2e 17.4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7905F-5A36-42A9-A74E-47FF00DE5A8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9629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99403-D3BB-45CB-A292-33607AC2543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4895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915DFF-C929-4FE7-9F4A-534FBA36A3A0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800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63F88C2-695C-4749-8596-46403B1EE45E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When the truck is still, the sounds waves move outward in all the directions, the same speed</a:t>
            </a:r>
          </a:p>
        </p:txBody>
      </p:sp>
    </p:spTree>
    <p:extLst>
      <p:ext uri="{BB962C8B-B14F-4D97-AF65-F5344CB8AC3E}">
        <p14:creationId xmlns:p14="http://schemas.microsoft.com/office/powerpoint/2010/main" val="353076925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4FAB79D-3756-4B8E-A634-93902D66F29F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When the truck is moving.  </a:t>
            </a:r>
          </a:p>
          <a:p>
            <a:r>
              <a:rPr lang="en-US"/>
              <a:t>It produces a condensation, moves, produces another condensation, moves, etc.</a:t>
            </a:r>
          </a:p>
          <a:p>
            <a:r>
              <a:rPr lang="en-US"/>
              <a:t>Since it moves between condensations, they are closer together in front of the truck and farther apart behind the truck.</a:t>
            </a:r>
          </a:p>
          <a:p>
            <a:r>
              <a:rPr lang="en-US"/>
              <a:t>Higher freq (short </a:t>
            </a:r>
            <a:r>
              <a:rPr lang="en-US">
                <a:sym typeface="Symbol" pitchFamily="18" charset="2"/>
              </a:rPr>
              <a:t>) </a:t>
            </a:r>
            <a:r>
              <a:rPr lang="en-US"/>
              <a:t>= higher pitch</a:t>
            </a:r>
          </a:p>
          <a:p>
            <a:r>
              <a:rPr lang="en-US"/>
              <a:t>Lower freq (long </a:t>
            </a:r>
            <a:r>
              <a:rPr lang="en-US">
                <a:sym typeface="Symbol" pitchFamily="18" charset="2"/>
              </a:rPr>
              <a:t>) </a:t>
            </a:r>
            <a:r>
              <a:rPr lang="en-US"/>
              <a:t>= lower pitch</a:t>
            </a:r>
          </a:p>
        </p:txBody>
      </p:sp>
    </p:spTree>
    <p:extLst>
      <p:ext uri="{BB962C8B-B14F-4D97-AF65-F5344CB8AC3E}">
        <p14:creationId xmlns:p14="http://schemas.microsoft.com/office/powerpoint/2010/main" val="350570289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FCF892F-6B58-4FEC-8B10-5A600DCFA0B6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The perceived wavelength is shorted by the distance the source moves in one period.</a:t>
            </a:r>
          </a:p>
          <a:p>
            <a:r>
              <a:rPr lang="en-US"/>
              <a:t>(Period is time between condensations)</a:t>
            </a:r>
          </a:p>
        </p:txBody>
      </p:sp>
    </p:spTree>
    <p:extLst>
      <p:ext uri="{BB962C8B-B14F-4D97-AF65-F5344CB8AC3E}">
        <p14:creationId xmlns:p14="http://schemas.microsoft.com/office/powerpoint/2010/main" val="23114357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99403-D3BB-45CB-A292-33607AC2543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7180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CCC3AD6-2B32-46BF-9222-FEF618817D56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Notice the differences between the two formulas</a:t>
            </a:r>
          </a:p>
        </p:txBody>
      </p:sp>
    </p:spTree>
    <p:extLst>
      <p:ext uri="{BB962C8B-B14F-4D97-AF65-F5344CB8AC3E}">
        <p14:creationId xmlns:p14="http://schemas.microsoft.com/office/powerpoint/2010/main" val="2145887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8A9E729-218B-4117-A517-680F5FCEFC4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Demonstrate with a slinky</a:t>
            </a:r>
          </a:p>
        </p:txBody>
      </p:sp>
    </p:spTree>
    <p:extLst>
      <p:ext uri="{BB962C8B-B14F-4D97-AF65-F5344CB8AC3E}">
        <p14:creationId xmlns:p14="http://schemas.microsoft.com/office/powerpoint/2010/main" val="309619180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915DFF-C929-4FE7-9F4A-534FBA36A3A0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9807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𝑜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𝑤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</a:rPr>
                                <m:t>±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𝑜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𝑤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</a:rPr>
                                <m:t>∓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600 </m:t>
                      </m:r>
                      <m:r>
                        <a:rPr lang="en-US" b="0" i="1" smtClean="0">
                          <a:latin typeface="Cambria Math"/>
                        </a:rPr>
                        <m:t>𝐻𝑧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</a:rPr>
                                <m:t>343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𝑠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/>
                                </a:rPr>
                                <m:t>+20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𝑠</m:t>
                                  </m:r>
                                </m:den>
                              </m:f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343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𝑠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/>
                                </a:rPr>
                                <m:t>−15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𝑠</m:t>
                                  </m:r>
                                </m:den>
                              </m:f>
                            </m:den>
                          </m:f>
                        </m:e>
                      </m:d>
                    </m:oMath>
                  </m:oMathPara>
                </a14:m>
                <a:endParaRPr lang="en-US" b="0" i="1" dirty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600 </m:t>
                      </m:r>
                      <m:r>
                        <a:rPr lang="en-US" b="0" i="1" smtClean="0">
                          <a:latin typeface="Cambria Math"/>
                        </a:rPr>
                        <m:t>𝐻𝑧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1.1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=542 </m:t>
                      </m:r>
                      <m:r>
                        <a:rPr lang="en-US" b="0" i="1" smtClean="0">
                          <a:latin typeface="Cambria Math"/>
                        </a:rPr>
                        <m:t>𝐻𝑧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="0" i="0" smtClean="0">
                    <a:latin typeface="Cambria Math"/>
                  </a:rPr>
                  <a:t>𝑓_𝑜=𝑓_𝑠 ((𝑣_𝑤±𝑣_𝑜)/(𝑣_𝑤∓𝑣_𝑠 ))</a:t>
                </a:r>
                <a:endParaRPr lang="en-US" dirty="0" smtClean="0"/>
              </a:p>
              <a:p>
                <a:r>
                  <a:rPr lang="en-US" b="0" i="0" smtClean="0">
                    <a:latin typeface="Cambria Math"/>
                  </a:rPr>
                  <a:t>600 𝐻𝑧=𝑓_𝑠 ((343 𝑚/𝑠+20 𝑚/𝑠)/(343 𝑚/𝑠−15 𝑚/𝑠))</a:t>
                </a:r>
                <a:endParaRPr lang="en-US" b="0" i="1" dirty="0" smtClean="0">
                  <a:latin typeface="Cambria Math"/>
                </a:endParaRPr>
              </a:p>
              <a:p>
                <a:r>
                  <a:rPr lang="en-US" b="0" i="0" smtClean="0">
                    <a:latin typeface="Cambria Math"/>
                  </a:rPr>
                  <a:t>600 𝐻𝑧=𝑓_𝑠 (1.1)</a:t>
                </a:r>
                <a:endParaRPr lang="en-US" b="0" dirty="0" smtClean="0"/>
              </a:p>
              <a:p>
                <a:r>
                  <a:rPr lang="en-US" b="0" i="0" smtClean="0">
                    <a:latin typeface="Cambria Math"/>
                  </a:rPr>
                  <a:t>𝑓_𝑠=545 𝐻𝑧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99403-D3BB-45CB-A292-33607AC2543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7773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𝑜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𝑤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</a:rPr>
                                <m:t>±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𝑜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𝑤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</a:rPr>
                                <m:t>∓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190 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=200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𝐻𝑧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343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+0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343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65170 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+190 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=68600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190 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=3430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=18.1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="0" i="0" smtClean="0">
                    <a:latin typeface="Cambria Math"/>
                  </a:rPr>
                  <a:t>𝑓</a:t>
                </a:r>
                <a:r>
                  <a:rPr lang="en-US" b="0" i="0" smtClean="0">
                    <a:latin typeface="Cambria Math" panose="02040503050406030204" pitchFamily="18" charset="0"/>
                  </a:rPr>
                  <a:t>_</a:t>
                </a:r>
                <a:r>
                  <a:rPr lang="en-US" b="0" i="0" smtClean="0">
                    <a:latin typeface="Cambria Math"/>
                  </a:rPr>
                  <a:t>𝑜=𝑓</a:t>
                </a:r>
                <a:r>
                  <a:rPr lang="en-US" b="0" i="0" smtClean="0">
                    <a:latin typeface="Cambria Math" panose="02040503050406030204" pitchFamily="18" charset="0"/>
                  </a:rPr>
                  <a:t>_</a:t>
                </a:r>
                <a:r>
                  <a:rPr lang="en-US" b="0" i="0" smtClean="0">
                    <a:latin typeface="Cambria Math"/>
                  </a:rPr>
                  <a:t>𝑠</a:t>
                </a:r>
                <a:r>
                  <a:rPr lang="en-US" b="0" i="0" smtClean="0">
                    <a:latin typeface="Cambria Math" panose="02040503050406030204" pitchFamily="18" charset="0"/>
                  </a:rPr>
                  <a:t> ((</a:t>
                </a:r>
                <a:r>
                  <a:rPr lang="en-US" b="0" i="0" smtClean="0">
                    <a:latin typeface="Cambria Math"/>
                  </a:rPr>
                  <a:t>𝑣</a:t>
                </a:r>
                <a:r>
                  <a:rPr lang="en-US" b="0" i="0" smtClean="0">
                    <a:latin typeface="Cambria Math" panose="02040503050406030204" pitchFamily="18" charset="0"/>
                  </a:rPr>
                  <a:t>_</a:t>
                </a:r>
                <a:r>
                  <a:rPr lang="en-US" b="0" i="0" smtClean="0">
                    <a:latin typeface="Cambria Math"/>
                  </a:rPr>
                  <a:t>𝑤±𝑣</a:t>
                </a:r>
                <a:r>
                  <a:rPr lang="en-US" b="0" i="0" smtClean="0">
                    <a:latin typeface="Cambria Math" panose="02040503050406030204" pitchFamily="18" charset="0"/>
                  </a:rPr>
                  <a:t>_</a:t>
                </a:r>
                <a:r>
                  <a:rPr lang="en-US" b="0" i="0" smtClean="0">
                    <a:latin typeface="Cambria Math"/>
                  </a:rPr>
                  <a:t>𝑜</a:t>
                </a:r>
                <a:r>
                  <a:rPr lang="en-US" b="0" i="0" smtClean="0">
                    <a:latin typeface="Cambria Math" panose="02040503050406030204" pitchFamily="18" charset="0"/>
                  </a:rPr>
                  <a:t>)/(</a:t>
                </a:r>
                <a:r>
                  <a:rPr lang="en-US" b="0" i="0" smtClean="0">
                    <a:latin typeface="Cambria Math"/>
                  </a:rPr>
                  <a:t>𝑣</a:t>
                </a:r>
                <a:r>
                  <a:rPr lang="en-US" b="0" i="0" smtClean="0">
                    <a:latin typeface="Cambria Math" panose="02040503050406030204" pitchFamily="18" charset="0"/>
                  </a:rPr>
                  <a:t>_</a:t>
                </a:r>
                <a:r>
                  <a:rPr lang="en-US" b="0" i="0" smtClean="0">
                    <a:latin typeface="Cambria Math"/>
                  </a:rPr>
                  <a:t>𝑤∓𝑣</a:t>
                </a:r>
                <a:r>
                  <a:rPr lang="en-US" b="0" i="0" smtClean="0">
                    <a:latin typeface="Cambria Math" panose="02040503050406030204" pitchFamily="18" charset="0"/>
                  </a:rPr>
                  <a:t>_</a:t>
                </a:r>
                <a:r>
                  <a:rPr lang="en-US" b="0" i="0" smtClean="0">
                    <a:latin typeface="Cambria Math"/>
                  </a:rPr>
                  <a:t>𝑠</a:t>
                </a:r>
                <a:r>
                  <a:rPr lang="en-US" b="0" i="0" smtClean="0">
                    <a:latin typeface="Cambria Math" panose="02040503050406030204" pitchFamily="18" charset="0"/>
                  </a:rPr>
                  <a:t> ))</a:t>
                </a:r>
                <a:endParaRPr lang="en-US" dirty="0" smtClean="0"/>
              </a:p>
              <a:p>
                <a:r>
                  <a:rPr lang="en-US" b="0" i="0" smtClean="0">
                    <a:latin typeface="Cambria Math" panose="02040503050406030204" pitchFamily="18" charset="0"/>
                  </a:rPr>
                  <a:t>190 𝐻𝑧=200 𝐻𝑧((343 𝑚/𝑠+0)/(343 𝑚/𝑠+𝑣_𝑠 ))</a:t>
                </a:r>
                <a:endParaRPr lang="en-US" b="0" dirty="0" smtClean="0"/>
              </a:p>
              <a:p>
                <a:r>
                  <a:rPr lang="en-US" b="0" i="0" smtClean="0">
                    <a:latin typeface="Cambria Math" panose="02040503050406030204" pitchFamily="18" charset="0"/>
                  </a:rPr>
                  <a:t>65170  𝑚/𝑠+190 𝑣_𝑠=68600 𝑚/𝑠</a:t>
                </a:r>
                <a:endParaRPr lang="en-US" b="0" dirty="0" smtClean="0"/>
              </a:p>
              <a:p>
                <a:r>
                  <a:rPr lang="en-US" b="0" i="0" smtClean="0">
                    <a:latin typeface="Cambria Math" panose="02040503050406030204" pitchFamily="18" charset="0"/>
                  </a:rPr>
                  <a:t>190 𝑣_𝑠=3430 𝑚/𝑠</a:t>
                </a:r>
                <a:endParaRPr lang="en-US" b="0" dirty="0" smtClean="0"/>
              </a:p>
              <a:p>
                <a:r>
                  <a:rPr lang="en-US" b="0" i="0" smtClean="0">
                    <a:latin typeface="Cambria Math" panose="02040503050406030204" pitchFamily="18" charset="0"/>
                  </a:rPr>
                  <a:t>𝑣_𝑠=18.1 𝑚/𝑠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99403-D3BB-45CB-A292-33607AC2543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1239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47A64AD-42AC-47CF-AB1B-00BC3C8AB64D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Water on one side of tornado move away, water on other side move towards radar</a:t>
            </a:r>
          </a:p>
          <a:p>
            <a:r>
              <a:rPr lang="en-US" dirty="0"/>
              <a:t>See the triangle in the picture.</a:t>
            </a:r>
          </a:p>
        </p:txBody>
      </p:sp>
    </p:spTree>
    <p:extLst>
      <p:ext uri="{BB962C8B-B14F-4D97-AF65-F5344CB8AC3E}">
        <p14:creationId xmlns:p14="http://schemas.microsoft.com/office/powerpoint/2010/main" val="174542930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7905F-5A36-42A9-A74E-47FF00DE5A8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5190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99403-D3BB-45CB-A292-33607AC2543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1901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OpenStax High School Physics 14.4</a:t>
            </a:r>
          </a:p>
          <a:p>
            <a:r>
              <a:rPr lang="en-US" dirty="0"/>
              <a:t>OpenStax College Physics 2e 17.5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7905F-5A36-42A9-A74E-47FF00DE5A8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3916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6F0F0C5-499E-463B-BED3-C62572046D2D}" type="slidenum">
              <a:rPr lang="en-US" altLang="en-US" smtClean="0"/>
              <a:pPr/>
              <a:t>67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183810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7667264-12E2-4428-B477-902197AB3AF7}" type="slidenum">
              <a:rPr lang="en-US" altLang="en-US" smtClean="0"/>
              <a:pPr/>
              <a:t>68</a:t>
            </a:fld>
            <a:endParaRPr lang="en-US" alt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Why its reflected upside down.   </a:t>
            </a:r>
            <a:r>
              <a:rPr lang="en-US" altLang="en-US">
                <a:sym typeface="Wingdings" pitchFamily="2" charset="2"/>
              </a:rPr>
              <a:t> the string pulls up on the wall, by Newton’s reaction force, the wall pulls down on the string</a:t>
            </a:r>
          </a:p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813928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3BF49E8-41F5-42AC-B47D-CDA153AD85E5}" type="slidenum">
              <a:rPr lang="en-US" altLang="en-US" smtClean="0"/>
              <a:pPr/>
              <a:t>69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0022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915DFF-C929-4FE7-9F4A-534FBA36A3A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3667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2182AB0-7A44-44F8-B76E-AAB05B7CE165}" type="slidenum">
              <a:rPr lang="en-US" altLang="en-US" smtClean="0"/>
              <a:pPr/>
              <a:t>70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443258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F09CED1-2100-49FE-96AC-D037877299D6}" type="slidenum">
              <a:rPr lang="en-US" altLang="en-US" smtClean="0"/>
              <a:pPr/>
              <a:t>71</a:t>
            </a:fld>
            <a:endParaRPr lang="en-US" alt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Multiply the fundamental frequency by an integer to obtain that integer’s harmonic</a:t>
            </a:r>
          </a:p>
        </p:txBody>
      </p:sp>
    </p:spTree>
    <p:extLst>
      <p:ext uri="{BB962C8B-B14F-4D97-AF65-F5344CB8AC3E}">
        <p14:creationId xmlns:p14="http://schemas.microsoft.com/office/powerpoint/2010/main" val="116846567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6E9A303-2E87-4255-9E88-28F34E8A34A4}" type="slidenum">
              <a:rPr lang="en-US" altLang="en-US" smtClean="0"/>
              <a:pPr/>
              <a:t>72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033884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30F8D8D-4961-4FDA-8300-7BC23C2E181E}" type="slidenum">
              <a:rPr lang="en-US" altLang="en-US" smtClean="0"/>
              <a:pPr/>
              <a:t>73</a:t>
            </a:fld>
            <a:endParaRPr lang="en-US" alt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Demonstrate antinodes at the end by making standing waves in a string by dangling a string and shaking it</a:t>
            </a:r>
          </a:p>
        </p:txBody>
      </p:sp>
    </p:spTree>
    <p:extLst>
      <p:ext uri="{BB962C8B-B14F-4D97-AF65-F5344CB8AC3E}">
        <p14:creationId xmlns:p14="http://schemas.microsoft.com/office/powerpoint/2010/main" val="182596924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99403-D3BB-45CB-A292-33607AC25437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9321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968E149-35A2-4DCA-81FA-F139FD93B390}" type="slidenum">
              <a:rPr lang="en-US" altLang="en-US" smtClean="0"/>
              <a:pPr/>
              <a:t>75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Demonstrate with tube</a:t>
            </a:r>
          </a:p>
        </p:txBody>
      </p:sp>
    </p:spTree>
    <p:extLst>
      <p:ext uri="{BB962C8B-B14F-4D97-AF65-F5344CB8AC3E}">
        <p14:creationId xmlns:p14="http://schemas.microsoft.com/office/powerpoint/2010/main" val="239949735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0B4E2A7-442E-43AC-B6CF-127E009C6A7B}" type="slidenum">
              <a:rPr lang="en-US" altLang="en-US" smtClean="0"/>
              <a:pPr/>
              <a:t>76</a:t>
            </a:fld>
            <a:endParaRPr lang="en-US" alt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164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noFill/>
              <a:ln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latin typeface="Cambria Math"/>
                        </a:rPr>
                        <m:t>𝑛</m:t>
                      </m:r>
                      <m:r>
                        <a:rPr lang="en-US" altLang="en-US" i="1" dirty="0" smtClean="0">
                          <a:latin typeface="Cambria Math"/>
                        </a:rPr>
                        <m:t> = 1</m:t>
                      </m:r>
                    </m:oMath>
                  </m:oMathPara>
                </a14:m>
                <a:endParaRPr lang="en-US" altLang="en-US" dirty="0"/>
              </a:p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latin typeface="Cambria Math"/>
                        </a:rPr>
                        <m:t>𝑓</m:t>
                      </m:r>
                      <m:r>
                        <a:rPr lang="en-US" altLang="en-US" i="1" dirty="0" smtClean="0">
                          <a:latin typeface="Cambria Math"/>
                        </a:rPr>
                        <m:t> = 1</m:t>
                      </m:r>
                      <m:d>
                        <m:dPr>
                          <m:ctrlPr>
                            <a:rPr lang="en-US" alt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en-US" i="1" dirty="0" smtClean="0">
                                  <a:latin typeface="Cambria Math"/>
                                </a:rPr>
                                <m:t>343</m:t>
                              </m:r>
                              <m:f>
                                <m:fPr>
                                  <m:ctrlPr>
                                    <a:rPr lang="en-US" altLang="en-US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en-US" i="1" dirty="0" smtClean="0">
                                      <a:latin typeface="Cambria Math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altLang="en-US" i="1" dirty="0" smtClean="0">
                                      <a:latin typeface="Cambria Math"/>
                                    </a:rPr>
                                    <m:t>𝑠</m:t>
                                  </m:r>
                                </m:den>
                              </m:f>
                            </m:num>
                            <m:den>
                              <m:r>
                                <a:rPr lang="en-US" altLang="en-US" i="1" dirty="0" smtClean="0">
                                  <a:latin typeface="Cambria Math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altLang="en-US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i="1" dirty="0" smtClean="0">
                                      <a:latin typeface="Cambria Math"/>
                                    </a:rPr>
                                    <m:t>.6 </m:t>
                                  </m:r>
                                  <m:r>
                                    <a:rPr lang="en-US" altLang="en-US" i="1" dirty="0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</m:d>
                            </m:den>
                          </m:f>
                        </m:e>
                      </m:d>
                      <m:r>
                        <a:rPr lang="en-US" altLang="en-US" i="1" dirty="0" smtClean="0">
                          <a:latin typeface="Cambria Math"/>
                        </a:rPr>
                        <m:t> = 285.8 </m:t>
                      </m:r>
                      <m:r>
                        <a:rPr lang="en-US" altLang="en-US" i="1" dirty="0" smtClean="0">
                          <a:latin typeface="Cambria Math"/>
                        </a:rPr>
                        <m:t>𝐻𝑧</m:t>
                      </m:r>
                    </m:oMath>
                  </m:oMathPara>
                </a14:m>
                <a:endParaRPr lang="en-US" altLang="en-US" dirty="0"/>
              </a:p>
            </p:txBody>
          </p:sp>
        </mc:Choice>
        <mc:Fallback xmlns="">
          <p:sp>
            <p:nvSpPr>
              <p:cNvPr id="92164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noFill/>
              <a:ln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r>
                  <a:rPr lang="en-US" altLang="en-US" i="0" dirty="0" smtClean="0">
                    <a:latin typeface="Cambria Math"/>
                  </a:rPr>
                  <a:t>𝑛 = 1</a:t>
                </a:r>
                <a:endParaRPr lang="en-US" altLang="en-US" dirty="0" smtClean="0"/>
              </a:p>
              <a:p>
                <a:pPr eaLnBrk="1" hangingPunct="1"/>
                <a:r>
                  <a:rPr lang="en-US" altLang="en-US" i="0" dirty="0" smtClean="0">
                    <a:latin typeface="Cambria Math"/>
                  </a:rPr>
                  <a:t>𝑓 = 1((343 𝑚/𝑠)/2(.</a:t>
                </a:r>
                <a:r>
                  <a:rPr lang="en-US" altLang="en-US" i="0" dirty="0" smtClean="0">
                    <a:latin typeface="Cambria Math"/>
                  </a:rPr>
                  <a:t>6 𝑚)</a:t>
                </a:r>
                <a:r>
                  <a:rPr lang="en-US" altLang="en-US" i="0" dirty="0" smtClean="0">
                    <a:latin typeface="Cambria Math"/>
                  </a:rPr>
                  <a:t> ) </a:t>
                </a:r>
                <a:r>
                  <a:rPr lang="en-US" altLang="en-US" i="0" dirty="0" smtClean="0">
                    <a:latin typeface="Cambria Math"/>
                  </a:rPr>
                  <a:t> = 285.8 𝐻𝑧</a:t>
                </a:r>
                <a:endParaRPr lang="en-US" altLang="en-US" dirty="0" smtClean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946545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99403-D3BB-45CB-A292-33607AC25437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53395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CF66DFC-6514-4CE7-AB4D-94B93B9E1379}" type="slidenum">
              <a:rPr lang="en-US" altLang="en-US" smtClean="0"/>
              <a:pPr/>
              <a:t>78</a:t>
            </a:fld>
            <a:endParaRPr lang="en-US" alt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/>
              <a:t>Where n is odd integers</a:t>
            </a:r>
          </a:p>
        </p:txBody>
      </p:sp>
    </p:spTree>
    <p:extLst>
      <p:ext uri="{BB962C8B-B14F-4D97-AF65-F5344CB8AC3E}">
        <p14:creationId xmlns:p14="http://schemas.microsoft.com/office/powerpoint/2010/main" val="128558493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99403-D3BB-45CB-A292-33607AC25437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436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18BE9B4-E1F0-47CB-A0E9-84FD43951D7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Put drawing on board and label the parts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The amplitude of a longitudinal wave is the amount of compression instead of a height</a:t>
            </a:r>
          </a:p>
        </p:txBody>
      </p:sp>
    </p:spTree>
    <p:extLst>
      <p:ext uri="{BB962C8B-B14F-4D97-AF65-F5344CB8AC3E}">
        <p14:creationId xmlns:p14="http://schemas.microsoft.com/office/powerpoint/2010/main" val="1283045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915DFF-C929-4FE7-9F4A-534FBA36A3A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86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lights in the sky&#10;&#10;Description automatically generated">
            <a:extLst>
              <a:ext uri="{FF2B5EF4-FFF2-40B4-BE49-F238E27FC236}">
                <a16:creationId xmlns:a16="http://schemas.microsoft.com/office/drawing/2014/main" id="{FE992504-BC20-2434-2278-7CF726FF85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12192000" cy="6832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38E00C-78F3-7CD4-1A6C-0A5FA31C5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6400"/>
            <a:ext cx="9144000" cy="2387600"/>
          </a:xfrm>
        </p:spPr>
        <p:txBody>
          <a:bodyPr anchor="t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54784D-E182-A277-A32C-EBD83AA57E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71856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4801D-2A85-AE9D-D5DA-C4E6FA695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7B6D-0433-4FCE-AD22-3521CE8CD41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F643A-1059-C60B-A4DE-A24CFD7ED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AB4F4-A0C2-11FE-5983-77010DB0F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3CD4B-5F23-4699-8A8F-316F7B5DF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291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purple light lines&#10;&#10;Description automatically generated">
            <a:extLst>
              <a:ext uri="{FF2B5EF4-FFF2-40B4-BE49-F238E27FC236}">
                <a16:creationId xmlns:a16="http://schemas.microsoft.com/office/drawing/2014/main" id="{91F054F5-6C00-A895-2CF1-00FBD79EF5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8" b="23310"/>
          <a:stretch/>
        </p:blipFill>
        <p:spPr>
          <a:xfrm>
            <a:off x="0" y="11834"/>
            <a:ext cx="12192000" cy="13137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3C4FAA-5D9A-A71E-51EE-B15929550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819F17-4239-521A-9FD4-651EDE707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234A14-5ACD-FA16-E9D9-0FBAB7152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7B6D-0433-4FCE-AD22-3521CE8CD41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85389-B68D-73E8-CC78-0DDE20DBD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F2071-45D2-B51A-A426-8FC807EBC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3CD4B-5F23-4699-8A8F-316F7B5DF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7A7261-5424-0098-B662-EF90FC2AD1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F152C4-D06A-A223-2D9B-5BA9FC1A54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A4860-7B39-3854-3E22-47AFFC50A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7B6D-0433-4FCE-AD22-3521CE8CD41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E1A074-5120-C6C9-CB45-AA5C7EB25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71990-064F-CBBC-D605-5BC042A24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3CD4B-5F23-4699-8A8F-316F7B5DF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30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-3" y="1701800"/>
            <a:ext cx="12192004" cy="4673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C878-662B-4C86-9C8F-640221CEDEB5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336F9-642F-4D63-892B-3C1E71BF2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15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4024"/>
            <a:ext cx="12192000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0" y="1701800"/>
            <a:ext cx="6019800" cy="4673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1701800"/>
            <a:ext cx="6019800" cy="4673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C878-662B-4C86-9C8F-640221CEDEB5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336F9-642F-4D63-892B-3C1E71BF2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451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purple light lines&#10;&#10;Description automatically generated">
            <a:extLst>
              <a:ext uri="{FF2B5EF4-FFF2-40B4-BE49-F238E27FC236}">
                <a16:creationId xmlns:a16="http://schemas.microsoft.com/office/drawing/2014/main" id="{40C9AD72-1F1A-204B-8308-964FF82B2B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8" b="23310"/>
          <a:stretch/>
        </p:blipFill>
        <p:spPr>
          <a:xfrm>
            <a:off x="0" y="11834"/>
            <a:ext cx="12192000" cy="13137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017CE4-9684-6213-86D4-53625B1C6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52AAF-C369-6013-219C-C32FB4FA3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591083-BD0A-8234-36DB-26C27C3AA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7B6D-0433-4FCE-AD22-3521CE8CD41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3532A-6048-E8D1-AE2B-28A8495A7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D898C-9D70-E839-9735-5DC11B802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3CD4B-5F23-4699-8A8F-316F7B5DF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80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lights in the sky&#10;&#10;Description automatically generated">
            <a:extLst>
              <a:ext uri="{FF2B5EF4-FFF2-40B4-BE49-F238E27FC236}">
                <a16:creationId xmlns:a16="http://schemas.microsoft.com/office/drawing/2014/main" id="{C2F867B2-D18F-DEA8-963F-49D5A4D5E1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12192000" cy="6832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5DB8B5-CF4B-E928-0E87-24BD77001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0261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E3A24-0603-80F1-4ABD-7E5263A9A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97998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C8CC1-2B01-3141-D187-39082C529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7B6D-0433-4FCE-AD22-3521CE8CD41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09B1B-9FE4-7D85-37C1-E6AABC0ED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63A75-EBE8-F0EB-8B57-09898D540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3CD4B-5F23-4699-8A8F-316F7B5DF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61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purple light lines&#10;&#10;Description automatically generated">
            <a:extLst>
              <a:ext uri="{FF2B5EF4-FFF2-40B4-BE49-F238E27FC236}">
                <a16:creationId xmlns:a16="http://schemas.microsoft.com/office/drawing/2014/main" id="{7C68ED7E-366D-3E8D-9F67-D7D3AF6E1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8" b="23310"/>
          <a:stretch/>
        </p:blipFill>
        <p:spPr>
          <a:xfrm>
            <a:off x="0" y="11834"/>
            <a:ext cx="12192000" cy="13137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5F94F2-097B-0E53-A6E1-A47F4FBA6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B57EA-F77F-B3BD-32D9-678455A056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337395"/>
            <a:ext cx="6019800" cy="51436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EC257E-0EC5-5E23-8122-4D48990D9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337395"/>
            <a:ext cx="6019801" cy="5143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8189B-0B22-0580-F018-4E3956190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7B6D-0433-4FCE-AD22-3521CE8CD41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20EE3C-4775-69DE-3A72-BB27EF815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DD5B0-427D-F167-18C3-A0FBA22FC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3CD4B-5F23-4699-8A8F-316F7B5DF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25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purple light lines&#10;&#10;Description automatically generated">
            <a:extLst>
              <a:ext uri="{FF2B5EF4-FFF2-40B4-BE49-F238E27FC236}">
                <a16:creationId xmlns:a16="http://schemas.microsoft.com/office/drawing/2014/main" id="{D5C2F5B8-7635-2175-5C92-BDBA18F2F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8" b="23310"/>
          <a:stretch/>
        </p:blipFill>
        <p:spPr>
          <a:xfrm>
            <a:off x="0" y="11834"/>
            <a:ext cx="12192000" cy="13137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E47267-6B04-CDC9-D433-35C83019F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D79D84-CD71-8465-FB9C-122AFA2F6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339414"/>
            <a:ext cx="59975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5E826F-658E-992B-2600-02A7F1788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2163325"/>
            <a:ext cx="5997575" cy="4317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575F7E-49E2-BAD0-6F95-8A918F1F44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37394"/>
            <a:ext cx="6019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52A22-C501-CFE5-F43D-B97F464B08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61305"/>
            <a:ext cx="6019800" cy="43177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2244BF-1485-C020-D785-E2F234065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7B6D-0433-4FCE-AD22-3521CE8CD41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09D96E-8C2A-9F59-A257-D24D0247B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584D6E-887F-92EC-F7B3-0A4E7C06A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3CD4B-5F23-4699-8A8F-316F7B5DF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51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purple light lines&#10;&#10;Description automatically generated">
            <a:extLst>
              <a:ext uri="{FF2B5EF4-FFF2-40B4-BE49-F238E27FC236}">
                <a16:creationId xmlns:a16="http://schemas.microsoft.com/office/drawing/2014/main" id="{2F80F368-77D3-0315-8661-79D2DCAA3B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8" b="23310"/>
          <a:stretch/>
        </p:blipFill>
        <p:spPr>
          <a:xfrm>
            <a:off x="0" y="11834"/>
            <a:ext cx="12192000" cy="13137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4F54B0-E4F8-B017-943E-776E9E318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7EA56C-EA56-A470-EFEE-E165B2A28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7B6D-0433-4FCE-AD22-3521CE8CD41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69A0BB-1A72-D113-6BF6-6C1009CC8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9A320E-CF4A-29E4-C05E-DFD7B402B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3CD4B-5F23-4699-8A8F-316F7B5DF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97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8B5BE6-E2D2-1D2E-EAB3-8D3052AD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7B6D-0433-4FCE-AD22-3521CE8CD41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D5D74E-B939-5DE9-8466-1E0A776F9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6CC1C-E612-F7A4-CDE2-9D81845CC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3CD4B-5F23-4699-8A8F-316F7B5DF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756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341FA-C947-ED19-744D-FC9511923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DB994-38AC-8083-5B22-F4D24905A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CB1E18-7C5C-6EA0-BDF8-101CEE2D8A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B97195-F290-A1BB-50FD-DA15FDB68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7B6D-0433-4FCE-AD22-3521CE8CD41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0DFE0-06DC-6B55-1C48-E7C6AD9B7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CE0273-3FC1-8E80-95B3-0ECB071A7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3CD4B-5F23-4699-8A8F-316F7B5DF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30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79132-8F6C-610E-1087-98960465C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E57469-1E67-E1F6-47DE-55029E9645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BC4380-5AE2-D4D5-0216-E6558825CA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4E1149-92D2-AF9C-90E5-6889D9C50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7B6D-0433-4FCE-AD22-3521CE8CD41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D82195-3055-5602-07A6-C986B1A36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151346-34F9-41CC-DCC0-56C9FC3BA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3CD4B-5F23-4699-8A8F-316F7B5DF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44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A2A848-AD62-274C-4BB6-8AA08C741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8C76B-C24D-F26F-2256-305334CCD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325563"/>
            <a:ext cx="12192000" cy="5155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8C721-6FB0-085D-BFC3-631C464CAA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810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037B6D-0433-4FCE-AD22-3521CE8CD41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EA975-BFB8-ED7E-A057-3913392BDE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103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7F559-1DEE-3E11-573D-1DF39B098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810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E3CD4B-5F23-4699-8A8F-316F7B5DF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02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ln>
            <a:noFill/>
          </a:ln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rwright@andrews.ed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enstax.org/details/books/physics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classroom\Documents\Classes\Physics\Tacoma%20Narrows%20Newsreel%20with%20audio.avi" TargetMode="Externa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6BCE2-F1BF-5D08-9A52-93AF1A25ED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Waves and Sound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312DD1-CF9F-299B-384B-610DF0C0D4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High School Physics</a:t>
            </a:r>
          </a:p>
          <a:p>
            <a:r>
              <a:rPr lang="en-US" dirty="0"/>
              <a:t>Unit 10</a:t>
            </a:r>
          </a:p>
        </p:txBody>
      </p:sp>
    </p:spTree>
    <p:extLst>
      <p:ext uri="{BB962C8B-B14F-4D97-AF65-F5344CB8AC3E}">
        <p14:creationId xmlns:p14="http://schemas.microsoft.com/office/powerpoint/2010/main" val="736257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10-01 Waves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defRPr/>
                </a:pPr>
                <a:r>
                  <a:rPr lang="en-US" dirty="0"/>
                  <a:t>WAUS operates at a frequency of 90.7 </a:t>
                </a:r>
                <a:r>
                  <a:rPr lang="en-US" dirty="0" err="1"/>
                  <a:t>MHz.</a:t>
                </a:r>
                <a:r>
                  <a:rPr lang="en-US" dirty="0"/>
                  <a:t>  These waves travel at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2.99×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i="1" dirty="0">
                            <a:latin typeface="Cambria Math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dirty="0"/>
                  <a:t> m/s.  What is the wavelength and period of these radio waves?</a:t>
                </a:r>
              </a:p>
              <a:p>
                <a:pPr>
                  <a:defRPr/>
                </a:pPr>
                <a:endParaRPr lang="en-US" dirty="0"/>
              </a:p>
              <a:p>
                <a:pPr>
                  <a:defRPr/>
                </a:pPr>
                <a:r>
                  <a:rPr lang="en-US" dirty="0">
                    <a:sym typeface="Symbol" pitchFamily="18" charset="2"/>
                  </a:rPr>
                  <a:t> = 3.30 m</a:t>
                </a:r>
              </a:p>
              <a:p>
                <a:pPr>
                  <a:defRPr/>
                </a:pPr>
                <a:r>
                  <a:rPr lang="en-US" dirty="0">
                    <a:sym typeface="Symbol" pitchFamily="18" charset="2"/>
                  </a:rPr>
                  <a:t>T =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  <a:sym typeface="Symbol" pitchFamily="18" charset="2"/>
                      </a:rPr>
                      <m:t>1.10×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  <a:sym typeface="Symbol" pitchFamily="18" charset="2"/>
                          </a:rPr>
                          <m:t>10</m:t>
                        </m:r>
                      </m:e>
                      <m:sup>
                        <m:r>
                          <a:rPr lang="en-US" i="1" dirty="0">
                            <a:latin typeface="Cambria Math"/>
                            <a:sym typeface="Symbol" pitchFamily="18" charset="2"/>
                          </a:rPr>
                          <m:t>−8</m:t>
                        </m:r>
                      </m:sup>
                    </m:sSup>
                  </m:oMath>
                </a14:m>
                <a:r>
                  <a:rPr lang="en-US" dirty="0">
                    <a:sym typeface="Symbol" pitchFamily="18" charset="2"/>
                  </a:rPr>
                  <a:t> 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00" t="-4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68" name="Picture 4" descr="who_radio_tower_at_mitchellville_1954_76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233" y="3276600"/>
            <a:ext cx="392006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28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10-01 Waves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You are sitting on the beach and notice that a gull floating on the water moves up and down 15 times in 1 minute.  What is the frequency of the water waves?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 </a:t>
            </a:r>
            <a:r>
              <a:rPr lang="en-US" i="1" dirty="0"/>
              <a:t>f</a:t>
            </a:r>
            <a:r>
              <a:rPr lang="en-US" dirty="0"/>
              <a:t> = 0.25 Hz</a:t>
            </a:r>
          </a:p>
          <a:p>
            <a:endParaRPr lang="en-US" dirty="0"/>
          </a:p>
        </p:txBody>
      </p:sp>
      <p:pic>
        <p:nvPicPr>
          <p:cNvPr id="12292" name="Picture 4" descr="seagull swim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3771901"/>
            <a:ext cx="4368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27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10-01 Homework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Wave hello to some exercises.</a:t>
            </a:r>
          </a:p>
          <a:p>
            <a:endParaRPr lang="en-US" dirty="0"/>
          </a:p>
          <a:p>
            <a:r>
              <a:rPr lang="en-US" dirty="0"/>
              <a:t>Read </a:t>
            </a:r>
          </a:p>
          <a:p>
            <a:pPr lvl="1"/>
            <a:r>
              <a:rPr lang="en-US" dirty="0"/>
              <a:t>OpenStax College Physics 2e 16.10</a:t>
            </a:r>
          </a:p>
          <a:p>
            <a:pPr lvl="1"/>
            <a:r>
              <a:rPr lang="en-US" dirty="0"/>
              <a:t>OR</a:t>
            </a:r>
          </a:p>
          <a:p>
            <a:pPr lvl="1"/>
            <a:r>
              <a:rPr lang="en-US" dirty="0"/>
              <a:t>OpenStax High School Physics 13.3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486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5BF7D-5AC1-2D85-9F2D-A6DDC2BF4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10-02 Superposition and Interference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CB199F-3476-51A7-D7DE-981C0FCD3F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lesson you will…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Understand wave interference and superposition.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beats.</a:t>
            </a:r>
          </a:p>
        </p:txBody>
      </p:sp>
    </p:spTree>
    <p:extLst>
      <p:ext uri="{BB962C8B-B14F-4D97-AF65-F5344CB8AC3E}">
        <p14:creationId xmlns:p14="http://schemas.microsoft.com/office/powerpoint/2010/main" val="2433411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10-02 Superposition and Interference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Often two or more wave pulses move through the same space at once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When two or more waves are present simultaneously at the same place, the resultant disturbance is the sum of the disturbances from individual waves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39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10-02 Superposition and Interference</a:t>
            </a:r>
          </a:p>
        </p:txBody>
      </p:sp>
      <p:pic>
        <p:nvPicPr>
          <p:cNvPr id="7173" name="Picture 5" descr="F17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46"/>
          <a:stretch/>
        </p:blipFill>
        <p:spPr>
          <a:xfrm>
            <a:off x="1800796" y="1325561"/>
            <a:ext cx="3161556" cy="5532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F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650" y="1325560"/>
            <a:ext cx="3381573" cy="5532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31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10-02 Superposition and Interference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5155475"/>
            <a:ext cx="121920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After 2 seconds, what is the height of the resultant pulse at x = 2, 4, and 6 cm?</a:t>
            </a:r>
          </a:p>
          <a:p>
            <a:endParaRPr lang="en-US" dirty="0"/>
          </a:p>
        </p:txBody>
      </p:sp>
      <p:pic>
        <p:nvPicPr>
          <p:cNvPr id="7172" name="Picture 6" descr="Insert0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360" y="1325563"/>
            <a:ext cx="11074400" cy="38084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62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10-02 Superposition and Interference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Imagine that there are 2 speakers facing each other. Both speakers produce the same sound at the same time.  </a:t>
            </a:r>
            <a:r>
              <a:rPr lang="en-US" dirty="0">
                <a:sym typeface="Symbol" pitchFamily="18" charset="2"/>
              </a:rPr>
              <a:t> = 1 m</a:t>
            </a:r>
          </a:p>
          <a:p>
            <a:pPr>
              <a:defRPr/>
            </a:pPr>
            <a:endParaRPr lang="en-US" dirty="0"/>
          </a:p>
          <a:p>
            <a:endParaRPr lang="en-US" dirty="0"/>
          </a:p>
        </p:txBody>
      </p:sp>
      <p:pic>
        <p:nvPicPr>
          <p:cNvPr id="16388" name="Picture 4" descr="F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1127"/>
            <a:ext cx="12192000" cy="424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95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10-02 Superposition and Interference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of the speakers is moved back half a wavelength</a:t>
            </a:r>
          </a:p>
          <a:p>
            <a:endParaRPr lang="en-US" dirty="0"/>
          </a:p>
        </p:txBody>
      </p:sp>
      <p:pic>
        <p:nvPicPr>
          <p:cNvPr id="19460" name="Picture 4" descr="F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1126"/>
            <a:ext cx="12192000" cy="4206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08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07-06 Superposition and Interference</a:t>
            </a:r>
          </a:p>
        </p:txBody>
      </p:sp>
      <p:pic>
        <p:nvPicPr>
          <p:cNvPr id="4" name="Sound Wave Interference MIT (720p)">
            <a:hlinkClick r:id="" action="ppaction://media"/>
          </p:cNvPr>
          <p:cNvPicPr>
            <a:picLocks noGrp="1" noChangeAspect="1"/>
          </p:cNvPicPr>
          <p:nvPr>
            <p:ph sz="quarter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28500" cy="6821488"/>
          </a:xfrm>
        </p:spPr>
      </p:pic>
    </p:spTree>
    <p:extLst>
      <p:ext uri="{BB962C8B-B14F-4D97-AF65-F5344CB8AC3E}">
        <p14:creationId xmlns:p14="http://schemas.microsoft.com/office/powerpoint/2010/main" val="86861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Credits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6400800" y="5532876"/>
            <a:ext cx="5791200" cy="1320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400" dirty="0"/>
              <a:t>Slides created by </a:t>
            </a:r>
          </a:p>
          <a:p>
            <a:r>
              <a:rPr lang="en-US" sz="2400" dirty="0"/>
              <a:t>Richard Wright, Andrews Academy </a:t>
            </a:r>
          </a:p>
          <a:p>
            <a:pPr defTabSz="121911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Comic Sans MS" pitchFamily="66" charset="0"/>
                <a:hlinkClick r:id="rId3"/>
              </a:rPr>
              <a:t>rwright@andrews.edu</a:t>
            </a:r>
            <a:r>
              <a:rPr lang="en-US" sz="2400" dirty="0">
                <a:solidFill>
                  <a:schemeClr val="tx1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667" dirty="0"/>
              <a:t>This Slideshow was developed to accompany the textbook</a:t>
            </a:r>
          </a:p>
          <a:p>
            <a:pPr lvl="1"/>
            <a:r>
              <a:rPr lang="en-US" sz="2667" i="1" dirty="0"/>
              <a:t>OpenStax High School Physics</a:t>
            </a:r>
          </a:p>
          <a:p>
            <a:pPr lvl="2"/>
            <a:r>
              <a:rPr lang="en-US" sz="2667" i="1" dirty="0"/>
              <a:t>Available for free at </a:t>
            </a:r>
            <a:r>
              <a:rPr lang="en-US" sz="2667" i="1" dirty="0">
                <a:hlinkClick r:id="rId4"/>
              </a:rPr>
              <a:t>https://openstax.org/details/books/physics</a:t>
            </a:r>
            <a:endParaRPr lang="en-US" i="1" dirty="0"/>
          </a:p>
          <a:p>
            <a:pPr lvl="2"/>
            <a:r>
              <a:rPr lang="en-US" sz="2667" i="1" dirty="0"/>
              <a:t>By Paul Peter </a:t>
            </a:r>
            <a:r>
              <a:rPr lang="en-US" sz="2667" i="1" dirty="0" err="1"/>
              <a:t>Urone</a:t>
            </a:r>
            <a:r>
              <a:rPr lang="en-US" sz="2667" i="1" dirty="0"/>
              <a:t> and Roger Hinrichs</a:t>
            </a:r>
          </a:p>
          <a:p>
            <a:pPr lvl="2"/>
            <a:r>
              <a:rPr lang="en-US" sz="2667" i="1" dirty="0"/>
              <a:t>2020 edition</a:t>
            </a:r>
          </a:p>
          <a:p>
            <a:r>
              <a:rPr lang="en-US" sz="2667" dirty="0"/>
              <a:t>Some examples and diagrams are taken from the </a:t>
            </a:r>
            <a:r>
              <a:rPr lang="en-US" sz="2667" i="1" dirty="0"/>
              <a:t>OpenStax College Physics, Physics, </a:t>
            </a:r>
            <a:r>
              <a:rPr lang="en-US" sz="2667" dirty="0"/>
              <a:t>and </a:t>
            </a:r>
            <a:r>
              <a:rPr lang="en-US" sz="2667" i="1" dirty="0" err="1"/>
              <a:t>Cutnell</a:t>
            </a:r>
            <a:r>
              <a:rPr lang="en-US" sz="2667" i="1" dirty="0"/>
              <a:t> &amp; Johnson Physics</a:t>
            </a:r>
            <a:r>
              <a:rPr lang="en-US" sz="2667" dirty="0"/>
              <a:t> 6</a:t>
            </a:r>
            <a:r>
              <a:rPr lang="en-US" sz="2667" baseline="30000" dirty="0"/>
              <a:t>th</a:t>
            </a:r>
            <a:r>
              <a:rPr lang="en-US" sz="2667" dirty="0"/>
              <a:t> ed.</a:t>
            </a:r>
          </a:p>
        </p:txBody>
      </p:sp>
    </p:spTree>
    <p:extLst>
      <p:ext uri="{BB962C8B-B14F-4D97-AF65-F5344CB8AC3E}">
        <p14:creationId xmlns:p14="http://schemas.microsoft.com/office/powerpoint/2010/main" val="826937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10-02 Superposition and Interference</a:t>
            </a:r>
          </a:p>
        </p:txBody>
      </p:sp>
      <p:pic>
        <p:nvPicPr>
          <p:cNvPr id="5" name="Content Placeholder 4" descr="F1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554"/>
            <a:ext cx="12192000" cy="365821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590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10-02 Superposition and Interference</a:t>
            </a:r>
          </a:p>
        </p:txBody>
      </p:sp>
      <p:pic>
        <p:nvPicPr>
          <p:cNvPr id="5" name="Content Placeholder 4" descr="F17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06"/>
          <a:stretch/>
        </p:blipFill>
        <p:spPr>
          <a:xfrm>
            <a:off x="2064563" y="1325563"/>
            <a:ext cx="8062873" cy="5532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893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10-02 Superposition and Interference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Beats</a:t>
            </a:r>
          </a:p>
          <a:p>
            <a:pPr lvl="1">
              <a:defRPr/>
            </a:pPr>
            <a:r>
              <a:rPr lang="en-US" dirty="0"/>
              <a:t>When two frequencies are the same</a:t>
            </a:r>
          </a:p>
          <a:p>
            <a:pPr>
              <a:defRPr/>
            </a:pPr>
            <a:endParaRPr lang="en-US" dirty="0"/>
          </a:p>
          <a:p>
            <a:pPr lvl="1">
              <a:defRPr/>
            </a:pPr>
            <a:r>
              <a:rPr lang="en-US" dirty="0"/>
              <a:t>Constructive and Destructive Interference give twice the amplitude or no amplitude</a:t>
            </a:r>
          </a:p>
          <a:p>
            <a:pPr>
              <a:defRPr/>
            </a:pPr>
            <a:endParaRPr lang="en-US" dirty="0"/>
          </a:p>
          <a:p>
            <a:pPr lvl="1">
              <a:defRPr/>
            </a:pPr>
            <a:r>
              <a:rPr lang="en-US" dirty="0"/>
              <a:t>What if the two frequencies are just slightly different?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15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10-02 Superposition and Interference</a:t>
            </a:r>
          </a:p>
        </p:txBody>
      </p:sp>
      <p:pic>
        <p:nvPicPr>
          <p:cNvPr id="5" name="Content Placeholder 4" descr="F1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34" y="1325563"/>
            <a:ext cx="8811332" cy="5532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059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10-02 Superposition and Interference</a:t>
            </a:r>
          </a:p>
        </p:txBody>
      </p:sp>
      <p:pic>
        <p:nvPicPr>
          <p:cNvPr id="5" name="Content Placeholder 4" descr="F1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563" y="1325563"/>
            <a:ext cx="6070874" cy="5532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037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10-02 Superposition and Interference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Beat Frequency = difference of the two source frequencies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Beats = | </a:t>
            </a:r>
            <a:r>
              <a:rPr lang="en-US" i="1" dirty="0"/>
              <a:t>f</a:t>
            </a:r>
            <a:r>
              <a:rPr lang="en-US" baseline="-25000" dirty="0"/>
              <a:t>1</a:t>
            </a:r>
            <a:r>
              <a:rPr lang="en-US" dirty="0"/>
              <a:t> – </a:t>
            </a:r>
            <a:r>
              <a:rPr lang="en-US" i="1" dirty="0"/>
              <a:t>f</a:t>
            </a:r>
            <a:r>
              <a:rPr lang="en-US" baseline="-25000" dirty="0"/>
              <a:t>2</a:t>
            </a:r>
            <a:r>
              <a:rPr lang="en-US" dirty="0"/>
              <a:t> |</a:t>
            </a:r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70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10-02 Superposition and Interference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 simple way to tune musical instruments is with beats</a:t>
            </a:r>
          </a:p>
          <a:p>
            <a:pPr>
              <a:defRPr/>
            </a:pPr>
            <a:r>
              <a:rPr lang="en-US" dirty="0"/>
              <a:t>If the notes are out of tune, you hear beats</a:t>
            </a:r>
          </a:p>
          <a:p>
            <a:pPr>
              <a:defRPr/>
            </a:pPr>
            <a:r>
              <a:rPr lang="en-US" dirty="0"/>
              <a:t>Adjust the tuning and try again</a:t>
            </a:r>
          </a:p>
          <a:p>
            <a:pPr>
              <a:defRPr/>
            </a:pPr>
            <a:r>
              <a:rPr lang="en-US" dirty="0"/>
              <a:t>If the frequency of the beats is higher, adjust the other way</a:t>
            </a:r>
          </a:p>
          <a:p>
            <a:pPr>
              <a:defRPr/>
            </a:pPr>
            <a:r>
              <a:rPr lang="en-US" dirty="0"/>
              <a:t>Keep adjusting until there are no more beats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46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10-02 Superposition and Interference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Two car horns have an average frequency of 420 Hz and a beat frequency of 40 Hz. What are the frequencies of both horns?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440 Hz, 400 Hz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72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FCDA6-914F-A2BD-2EC3-02F3C02F2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10-02 Superposition and Interference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45327-F3D9-7856-82F0-E916EA2BC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Standing Waves</a:t>
            </a:r>
          </a:p>
          <a:p>
            <a:pPr lvl="1"/>
            <a:r>
              <a:rPr lang="en-US" dirty="0"/>
              <a:t>Waves that don’t appear to move</a:t>
            </a:r>
          </a:p>
          <a:p>
            <a:pPr lvl="1"/>
            <a:r>
              <a:rPr lang="en-US" dirty="0"/>
              <a:t>Formed by the superposition of two waves moving in opposite directions</a:t>
            </a:r>
          </a:p>
          <a:p>
            <a:pPr lvl="1"/>
            <a:r>
              <a:rPr lang="en-US" dirty="0"/>
              <a:t>If the waves have the same amplitude and wavelength, then they alternate between constructive and destructive interference</a:t>
            </a:r>
          </a:p>
        </p:txBody>
      </p:sp>
      <p:pic>
        <p:nvPicPr>
          <p:cNvPr id="4" name="Google Shape;150;p22" descr="Two identical waves moving in opposite directions alternate between creating no disturbance during destructive interference and doubling the disturbance during constructive interference.">
            <a:extLst>
              <a:ext uri="{FF2B5EF4-FFF2-40B4-BE49-F238E27FC236}">
                <a16:creationId xmlns:a16="http://schemas.microsoft.com/office/drawing/2014/main" id="{51C7E2E1-8753-54D2-A4A7-53BBC742DCA5}"/>
              </a:ext>
            </a:extLst>
          </p:cNvPr>
          <p:cNvPicPr preferRelativeResize="0">
            <a:picLocks noGrp="1"/>
          </p:cNvPicPr>
          <p:nvPr/>
        </p:nvPicPr>
        <p:blipFill rotWithShape="1">
          <a:blip r:embed="rId3">
            <a:alphaModFix/>
          </a:blip>
          <a:srcRect t="-736" b="-65"/>
          <a:stretch/>
        </p:blipFill>
        <p:spPr>
          <a:xfrm>
            <a:off x="1001989" y="3589422"/>
            <a:ext cx="10188021" cy="32685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462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6660-2820-D3D3-5F21-B0ED1F1A9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10-02 Superposition and Interference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F58E8-3A78-2AA7-9B5F-F054F1FF6C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How Standing Waves are Created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The wave travels along the string until it hits the other end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The wave reflects off the other end and travels in the opposite direction, but upside down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The returning wave hits the vibrating end and reflects again (this side the wave is right side up)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If the timing is just right the reflecting wave and the new wave will coincide</a:t>
            </a:r>
          </a:p>
        </p:txBody>
      </p:sp>
      <p:pic>
        <p:nvPicPr>
          <p:cNvPr id="5" name="Google Shape;171;p25" descr="A wave travels to the right, hits the fixed end, flips vertically, and travels to the left.">
            <a:extLst>
              <a:ext uri="{FF2B5EF4-FFF2-40B4-BE49-F238E27FC236}">
                <a16:creationId xmlns:a16="http://schemas.microsoft.com/office/drawing/2014/main" id="{4053A935-6D58-D9A3-8E3C-F1F9B4CA5648}"/>
              </a:ext>
            </a:extLst>
          </p:cNvPr>
          <p:cNvPicPr preferRelativeResize="0">
            <a:picLocks noGrp="1"/>
          </p:cNvPicPr>
          <p:nvPr>
            <p:ph sz="half" idx="2"/>
          </p:nvPr>
        </p:nvPicPr>
        <p:blipFill rotWithShape="1">
          <a:blip r:embed="rId3">
            <a:alphaModFix/>
          </a:blip>
          <a:srcRect t="-4318" b="-4318"/>
          <a:stretch/>
        </p:blipFill>
        <p:spPr>
          <a:xfrm>
            <a:off x="6177104" y="1463636"/>
            <a:ext cx="6014896" cy="26110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202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D5346-B9DF-2F88-3841-221500A53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10-01 Waves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BA0E9-82ED-5E10-BD47-A091817B09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lesson you will…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Describe the types of waves.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properties of waves.</a:t>
            </a:r>
          </a:p>
        </p:txBody>
      </p:sp>
    </p:spTree>
    <p:extLst>
      <p:ext uri="{BB962C8B-B14F-4D97-AF65-F5344CB8AC3E}">
        <p14:creationId xmlns:p14="http://schemas.microsoft.com/office/powerpoint/2010/main" val="1665663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6CB89-DAAC-4E77-5E0B-2F8F34527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10-02 Superposition and Interference</a:t>
            </a:r>
          </a:p>
        </p:txBody>
      </p:sp>
      <p:pic>
        <p:nvPicPr>
          <p:cNvPr id="6" name="Content Placeholder 5" descr="A blue and white spirals&#10;&#10;Description automatically generated">
            <a:extLst>
              <a:ext uri="{FF2B5EF4-FFF2-40B4-BE49-F238E27FC236}">
                <a16:creationId xmlns:a16="http://schemas.microsoft.com/office/drawing/2014/main" id="{988A4775-0D62-EEE0-4C0F-FDDC5042B1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89" y="1401753"/>
            <a:ext cx="4391806" cy="544017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EA020-08B8-4CF3-1577-907452B85E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One end of a string is attached to a fixed point.</a:t>
            </a:r>
          </a:p>
          <a:p>
            <a:pPr>
              <a:defRPr/>
            </a:pPr>
            <a:r>
              <a:rPr lang="en-US" dirty="0"/>
              <a:t>The other end is vibrated up and down.</a:t>
            </a:r>
          </a:p>
          <a:p>
            <a:pPr>
              <a:defRPr/>
            </a:pPr>
            <a:r>
              <a:rPr lang="en-US" dirty="0"/>
              <a:t>The standing wave is formed.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No</a:t>
            </a:r>
            <a:r>
              <a:rPr lang="en-US" dirty="0"/>
              <a:t>des – </a:t>
            </a:r>
            <a:r>
              <a:rPr lang="en-US" dirty="0">
                <a:solidFill>
                  <a:srgbClr val="FF0000"/>
                </a:solidFill>
              </a:rPr>
              <a:t>No </a:t>
            </a:r>
            <a:r>
              <a:rPr lang="en-US" dirty="0"/>
              <a:t>move</a:t>
            </a:r>
          </a:p>
          <a:p>
            <a:pPr>
              <a:defRPr/>
            </a:pPr>
            <a:r>
              <a:rPr lang="en-US" dirty="0"/>
              <a:t>Antinodes – most movement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87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10-02 Homework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Don’t beat around the bush, start the problems now!</a:t>
            </a:r>
          </a:p>
          <a:p>
            <a:endParaRPr lang="en-US" dirty="0"/>
          </a:p>
          <a:p>
            <a:r>
              <a:rPr lang="en-US" dirty="0"/>
              <a:t>Read </a:t>
            </a:r>
          </a:p>
          <a:p>
            <a:pPr lvl="1"/>
            <a:r>
              <a:rPr lang="en-US" dirty="0"/>
              <a:t>OpenStax College Physics 2e 17.1-17.2</a:t>
            </a:r>
          </a:p>
          <a:p>
            <a:pPr lvl="1"/>
            <a:r>
              <a:rPr lang="en-US" dirty="0"/>
              <a:t>OR</a:t>
            </a:r>
          </a:p>
          <a:p>
            <a:pPr lvl="1"/>
            <a:r>
              <a:rPr lang="en-US" dirty="0"/>
              <a:t>OpenStax High School Physics 14.1, 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0235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3D4B1-D603-24B5-0640-0C3298F48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10-03 Sound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A3F51-2CEB-7AAE-31AA-0E25BA402C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this lesson you will…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Understand how sound is created.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Understand how human perceive the properties of sound waves.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447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10-03 Sound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/>
              <a:t>How sound is made</a:t>
            </a:r>
          </a:p>
          <a:p>
            <a:pPr lvl="1">
              <a:defRPr/>
            </a:pPr>
            <a:r>
              <a:rPr lang="en-US" dirty="0"/>
              <a:t>Some vibrating object like a speaker moves and compresses the air</a:t>
            </a:r>
          </a:p>
          <a:p>
            <a:pPr lvl="1">
              <a:defRPr/>
            </a:pPr>
            <a:r>
              <a:rPr lang="en-US" dirty="0"/>
              <a:t>Air pressure rises called </a:t>
            </a:r>
            <a:r>
              <a:rPr lang="en-US" b="1" i="1" dirty="0"/>
              <a:t>Condensation</a:t>
            </a:r>
            <a:endParaRPr lang="en-US" dirty="0"/>
          </a:p>
          <a:p>
            <a:pPr lvl="1">
              <a:defRPr/>
            </a:pPr>
            <a:r>
              <a:rPr lang="en-US" dirty="0"/>
              <a:t>Condensation moves away at speed of sound</a:t>
            </a:r>
          </a:p>
          <a:p>
            <a:pPr lvl="1">
              <a:defRPr/>
            </a:pPr>
            <a:r>
              <a:rPr lang="en-US" dirty="0"/>
              <a:t>Object moves back creating less air pressure called </a:t>
            </a:r>
            <a:r>
              <a:rPr lang="en-US" b="1" i="1" dirty="0"/>
              <a:t>Rarefaction</a:t>
            </a:r>
            <a:endParaRPr lang="en-US" dirty="0"/>
          </a:p>
          <a:p>
            <a:pPr lvl="1">
              <a:defRPr/>
            </a:pPr>
            <a:r>
              <a:rPr lang="en-US" dirty="0"/>
              <a:t>Rarefaction moves away at speed of sound</a:t>
            </a:r>
          </a:p>
          <a:p>
            <a:pPr lvl="1">
              <a:defRPr/>
            </a:pPr>
            <a:r>
              <a:rPr lang="en-US" dirty="0"/>
              <a:t>Particles move back and forth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465028"/>
            <a:ext cx="6019800" cy="288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2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10-03 Sound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/>
              <a:t>Distance between consecutive condensations or rarefactions is wavelength</a:t>
            </a:r>
          </a:p>
          <a:p>
            <a:pPr>
              <a:lnSpc>
                <a:spcPct val="90000"/>
              </a:lnSpc>
              <a:defRPr/>
            </a:pPr>
            <a:endParaRPr lang="en-US" dirty="0"/>
          </a:p>
          <a:p>
            <a:pPr>
              <a:lnSpc>
                <a:spcPct val="90000"/>
              </a:lnSpc>
              <a:defRPr/>
            </a:pPr>
            <a:r>
              <a:rPr lang="en-US" dirty="0"/>
              <a:t>String or speaker makes air molecule vibrate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That molecule pushes the next one to vibrate and so on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When it hits the ear, the vibrations are interpreted as sound</a:t>
            </a:r>
          </a:p>
          <a:p>
            <a:endParaRPr lang="en-US" dirty="0"/>
          </a:p>
        </p:txBody>
      </p:sp>
      <p:pic>
        <p:nvPicPr>
          <p:cNvPr id="7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990" y="1250398"/>
            <a:ext cx="6524830" cy="560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10-03 Sound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1 cycle = 1 condensation + 1 rarefaction</a:t>
            </a:r>
          </a:p>
          <a:p>
            <a:pPr>
              <a:defRPr/>
            </a:pPr>
            <a:r>
              <a:rPr lang="en-US" dirty="0"/>
              <a:t>Frequency = cycles / second</a:t>
            </a:r>
          </a:p>
          <a:p>
            <a:pPr>
              <a:defRPr/>
            </a:pPr>
            <a:r>
              <a:rPr lang="en-US" dirty="0"/>
              <a:t>1000 Hz = 1000 cycles / second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Each frequency has own tone</a:t>
            </a:r>
          </a:p>
          <a:p>
            <a:pPr lvl="1">
              <a:defRPr/>
            </a:pPr>
            <a:r>
              <a:rPr lang="en-US" dirty="0"/>
              <a:t>Sounds with 1 frequency called </a:t>
            </a:r>
            <a:r>
              <a:rPr lang="en-US" i="1" dirty="0"/>
              <a:t>Pure Tone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Healthy young people can hear frequencies of 20 to 20,000 Hz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87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10-03 Sound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Brain can interpret frequency as pitch</a:t>
            </a:r>
          </a:p>
          <a:p>
            <a:pPr lvl="1">
              <a:defRPr/>
            </a:pPr>
            <a:r>
              <a:rPr lang="en-US" dirty="0"/>
              <a:t>High </a:t>
            </a:r>
            <a:r>
              <a:rPr lang="en-US" dirty="0" err="1"/>
              <a:t>freq</a:t>
            </a:r>
            <a:r>
              <a:rPr lang="en-US" dirty="0"/>
              <a:t> = high pitch</a:t>
            </a:r>
          </a:p>
          <a:p>
            <a:pPr lvl="1">
              <a:defRPr/>
            </a:pPr>
            <a:r>
              <a:rPr lang="en-US" dirty="0"/>
              <a:t>Subjective because most people don’t have perfect pitch</a:t>
            </a:r>
          </a:p>
          <a:p>
            <a:pPr lvl="1"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Some electronic devices can produce and detect exact frequencies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81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10-03 Sound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condensations have more pressure than the rarefactions</a:t>
            </a:r>
          </a:p>
          <a:p>
            <a:pPr>
              <a:defRPr/>
            </a:pPr>
            <a:r>
              <a:rPr lang="en-US" dirty="0"/>
              <a:t>Amplitude = highest pressure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Typical conversation, Amp = 0.03 Pa</a:t>
            </a:r>
          </a:p>
          <a:p>
            <a:pPr>
              <a:defRPr/>
            </a:pPr>
            <a:r>
              <a:rPr lang="en-US" dirty="0"/>
              <a:t>Atmospheric air pressure = 101,000 Pa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Loudness is ear’s interpretation of pressure amplitude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42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10-03 Sound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defRPr/>
                </a:pPr>
                <a:r>
                  <a:rPr lang="en-US" dirty="0"/>
                  <a:t>For all waves</a:t>
                </a:r>
              </a:p>
              <a:p>
                <a:pPr marL="0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𝑤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𝑓</m:t>
                      </m:r>
                      <m:r>
                        <a:rPr lang="en-US" i="1">
                          <a:latin typeface="Cambria Math"/>
                        </a:rPr>
                        <m:t>𝜆</m:t>
                      </m:r>
                    </m:oMath>
                  </m:oMathPara>
                </a14:m>
                <a:endParaRPr lang="en-US" dirty="0"/>
              </a:p>
              <a:p>
                <a:pPr>
                  <a:defRPr/>
                </a:pPr>
                <a:endParaRPr lang="en-US" dirty="0"/>
              </a:p>
              <a:p>
                <a:pPr>
                  <a:defRPr/>
                </a:pPr>
                <a:r>
                  <a:rPr lang="en-US" dirty="0"/>
                  <a:t>Sound is transmitted only when molecules collide</a:t>
                </a:r>
              </a:p>
              <a:p>
                <a:pPr>
                  <a:defRPr/>
                </a:pPr>
                <a:r>
                  <a:rPr lang="en-US" dirty="0"/>
                  <a:t>Sound travels slowest in gases, faster in liquids, and fastest in solids</a:t>
                </a:r>
              </a:p>
              <a:p>
                <a:pPr>
                  <a:defRPr/>
                </a:pPr>
                <a:endParaRPr lang="en-US" dirty="0"/>
              </a:p>
              <a:p>
                <a:pPr>
                  <a:defRPr/>
                </a:pPr>
                <a:r>
                  <a:rPr lang="en-US" dirty="0"/>
                  <a:t>Air at 20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°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ym typeface="Wingdings" pitchFamily="2" charset="2"/>
                  </a:rPr>
                  <a:t> 343 m/s</a:t>
                </a:r>
              </a:p>
              <a:p>
                <a:pPr>
                  <a:defRPr/>
                </a:pPr>
                <a:r>
                  <a:rPr lang="en-US" dirty="0">
                    <a:sym typeface="Wingdings" pitchFamily="2" charset="2"/>
                  </a:rPr>
                  <a:t>Fresh Water  1482 m/s</a:t>
                </a:r>
              </a:p>
              <a:p>
                <a:pPr>
                  <a:defRPr/>
                </a:pPr>
                <a:r>
                  <a:rPr lang="en-US" dirty="0">
                    <a:sym typeface="Wingdings" pitchFamily="2" charset="2"/>
                  </a:rPr>
                  <a:t>Steel  5960 m/s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00" t="-4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642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ASTUTE-CLASS-SUBMARINE-2_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10-03 Sound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Sonar (</a:t>
            </a:r>
            <a:r>
              <a:rPr lang="en-US" b="1" dirty="0">
                <a:solidFill>
                  <a:srgbClr val="FFFF00"/>
                </a:solidFill>
              </a:rPr>
              <a:t>So</a:t>
            </a:r>
            <a:r>
              <a:rPr lang="en-US" dirty="0">
                <a:solidFill>
                  <a:srgbClr val="FFFF00"/>
                </a:solidFill>
              </a:rPr>
              <a:t>und </a:t>
            </a:r>
            <a:r>
              <a:rPr lang="en-US" b="1" dirty="0">
                <a:solidFill>
                  <a:srgbClr val="FFFF00"/>
                </a:solidFill>
              </a:rPr>
              <a:t>Na</a:t>
            </a:r>
            <a:r>
              <a:rPr lang="en-US" dirty="0">
                <a:solidFill>
                  <a:srgbClr val="FFFF00"/>
                </a:solidFill>
              </a:rPr>
              <a:t>vigation </a:t>
            </a:r>
            <a:r>
              <a:rPr lang="en-US" b="1" dirty="0">
                <a:solidFill>
                  <a:srgbClr val="FFFF00"/>
                </a:solidFill>
              </a:rPr>
              <a:t>R</a:t>
            </a:r>
            <a:r>
              <a:rPr lang="en-US" dirty="0">
                <a:solidFill>
                  <a:srgbClr val="FFFF00"/>
                </a:solidFill>
              </a:rPr>
              <a:t>anging)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Sound is emitted from the hull of a ship.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It bounces off some object.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The echo returns to a receiver on the hull of the ship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How far away is a ship if it takes 3.4 s to receive a return signal in seawater?</a:t>
            </a:r>
          </a:p>
          <a:p>
            <a:pPr lvl="1">
              <a:defRPr/>
            </a:pPr>
            <a:r>
              <a:rPr lang="en-US" dirty="0">
                <a:solidFill>
                  <a:srgbClr val="FFFF00"/>
                </a:solidFill>
              </a:rPr>
              <a:t>d = 2618 m</a:t>
            </a:r>
          </a:p>
        </p:txBody>
      </p:sp>
    </p:spTree>
    <p:extLst>
      <p:ext uri="{BB962C8B-B14F-4D97-AF65-F5344CB8AC3E}">
        <p14:creationId xmlns:p14="http://schemas.microsoft.com/office/powerpoint/2010/main" val="166158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10-01 Waves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dirty="0"/>
              <a:t>Waves</a:t>
            </a:r>
          </a:p>
          <a:p>
            <a:pPr>
              <a:defRPr/>
            </a:pPr>
            <a:r>
              <a:rPr lang="en-US" dirty="0"/>
              <a:t>A traveling disturbance</a:t>
            </a:r>
          </a:p>
          <a:p>
            <a:pPr>
              <a:defRPr/>
            </a:pPr>
            <a:r>
              <a:rPr lang="en-US" dirty="0"/>
              <a:t>Carries energy from place to place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When a boat makes a wave, </a:t>
            </a:r>
          </a:p>
          <a:p>
            <a:pPr lvl="1">
              <a:defRPr/>
            </a:pPr>
            <a:r>
              <a:rPr lang="en-US" dirty="0"/>
              <a:t>the water itself does not get up and move</a:t>
            </a:r>
          </a:p>
          <a:p>
            <a:pPr lvl="1">
              <a:defRPr/>
            </a:pPr>
            <a:r>
              <a:rPr lang="en-US" dirty="0"/>
              <a:t>the water pushes a little, then moves back</a:t>
            </a:r>
          </a:p>
          <a:p>
            <a:pPr lvl="1">
              <a:defRPr/>
            </a:pPr>
            <a:r>
              <a:rPr lang="en-US" dirty="0"/>
              <a:t>energy is transferred in the wave and is what you feel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77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10-03 Homework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Speed your way through these sound problems.</a:t>
            </a:r>
          </a:p>
          <a:p>
            <a:endParaRPr lang="en-US" dirty="0"/>
          </a:p>
          <a:p>
            <a:r>
              <a:rPr lang="en-US" dirty="0"/>
              <a:t>Read </a:t>
            </a:r>
          </a:p>
          <a:p>
            <a:pPr lvl="1"/>
            <a:r>
              <a:rPr lang="en-US" dirty="0"/>
              <a:t>OpenStax College Physics 2e 17.3</a:t>
            </a:r>
          </a:p>
          <a:p>
            <a:pPr lvl="1"/>
            <a:r>
              <a:rPr lang="en-US" dirty="0"/>
              <a:t>OR</a:t>
            </a:r>
          </a:p>
          <a:p>
            <a:pPr lvl="1"/>
            <a:r>
              <a:rPr lang="en-US" dirty="0"/>
              <a:t>OpenStax High School Physics 14.1, 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8229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3D4B1-D603-24B5-0640-0C3298F48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10-04 Intensity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A3F51-2CEB-7AAE-31AA-0E25BA402C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this lesson you will…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Understand how human perceive the properties of sound waves.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the decibel scale.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9183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10-04 Intensity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Sound waves carry energy that can do work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Amount of energy transported per second = power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Units: J/s = 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01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10-04 Intensity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defRPr/>
                </a:pPr>
                <a:r>
                  <a:rPr lang="en-US" dirty="0"/>
                  <a:t>As sound moves away from a source, it spreads out over a larger and larger area</a:t>
                </a:r>
              </a:p>
              <a:p>
                <a:pPr>
                  <a:defRPr/>
                </a:pPr>
                <a:r>
                  <a:rPr lang="en-US" dirty="0"/>
                  <a:t>As the areas get bigger, intensity at any 1 point is less</a:t>
                </a: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</m:oMath>
                </a14:m>
                <a:endParaRPr lang="en-US" dirty="0"/>
              </a:p>
              <a:p>
                <a:pPr>
                  <a:defRPr/>
                </a:pPr>
                <a:r>
                  <a:rPr lang="en-US" dirty="0"/>
                  <a:t>Units: W/m</a:t>
                </a:r>
                <a:r>
                  <a:rPr lang="en-US" baseline="30000" dirty="0"/>
                  <a:t>2</a:t>
                </a:r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3846" t="-4384" r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4" descr="F1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351" y="1997932"/>
            <a:ext cx="5997649" cy="380850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2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10-04 Intensity </a:t>
            </a:r>
          </a:p>
        </p:txBody>
      </p:sp>
      <p:pic>
        <p:nvPicPr>
          <p:cNvPr id="5" name="shockwave no audio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3263" y="1701800"/>
            <a:ext cx="8245475" cy="4673600"/>
          </a:xfrm>
        </p:spPr>
      </p:pic>
    </p:spTree>
    <p:extLst>
      <p:ext uri="{BB962C8B-B14F-4D97-AF65-F5344CB8AC3E}">
        <p14:creationId xmlns:p14="http://schemas.microsoft.com/office/powerpoint/2010/main" val="89766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10-04 Intensity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Intensity is proportional to amplitude</a:t>
                </a:r>
                <a:r>
                  <a:rPr lang="en-US" baseline="30000" dirty="0"/>
                  <a:t>2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𝐼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/>
                                    </a:rPr>
                                    <m:t>Δ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  <m:r>
                            <a:rPr lang="en-US" i="1">
                              <a:latin typeface="Cambria Math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𝑤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where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Δ</m:t>
                    </m:r>
                    <m:r>
                      <a:rPr lang="en-US" i="1">
                        <a:latin typeface="Cambria Math"/>
                      </a:rPr>
                      <m:t>𝑝</m:t>
                    </m:r>
                  </m:oMath>
                </a14:m>
                <a:r>
                  <a:rPr lang="en-US" dirty="0"/>
                  <a:t> = pressure amplitude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𝜌</m:t>
                    </m:r>
                  </m:oMath>
                </a14:m>
                <a:r>
                  <a:rPr lang="en-US" dirty="0"/>
                  <a:t> = density of the medium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dirty="0"/>
                  <a:t> = speed of the wave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00" t="-4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454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10-04 Intensity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dirty="0"/>
              <a:t>Sound Level and Decibels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Unit of measure to compare two sound intensities.</a:t>
            </a:r>
          </a:p>
          <a:p>
            <a:pPr>
              <a:lnSpc>
                <a:spcPct val="90000"/>
              </a:lnSpc>
              <a:defRPr/>
            </a:pPr>
            <a:endParaRPr lang="en-US" dirty="0"/>
          </a:p>
          <a:p>
            <a:pPr>
              <a:lnSpc>
                <a:spcPct val="90000"/>
              </a:lnSpc>
              <a:defRPr/>
            </a:pPr>
            <a:r>
              <a:rPr lang="en-US" dirty="0"/>
              <a:t>Based on how human ear perceives loudness.</a:t>
            </a:r>
          </a:p>
          <a:p>
            <a:pPr>
              <a:lnSpc>
                <a:spcPct val="90000"/>
              </a:lnSpc>
              <a:defRPr/>
            </a:pPr>
            <a:endParaRPr lang="en-US" dirty="0"/>
          </a:p>
          <a:p>
            <a:pPr>
              <a:lnSpc>
                <a:spcPct val="90000"/>
              </a:lnSpc>
              <a:defRPr/>
            </a:pPr>
            <a:r>
              <a:rPr lang="en-US" dirty="0"/>
              <a:t>If you double the intensity, I, the sound isn’t twice as loud.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Use a logarithmic scale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96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10-04 Intensity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defRPr/>
                </a:pPr>
                <a:r>
                  <a:rPr lang="en-US" dirty="0">
                    <a:latin typeface="Cambria Math"/>
                  </a:rPr>
                  <a:t>Intensity Level</a:t>
                </a:r>
              </a:p>
              <a:p>
                <a:pPr marL="0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𝛽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10 </m:t>
                          </m:r>
                          <m:r>
                            <a:rPr lang="en-US" i="1">
                              <a:latin typeface="Cambria Math"/>
                            </a:rPr>
                            <m:t>𝑑𝐵</m:t>
                          </m:r>
                        </m:e>
                      </m:d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𝐼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lvl="1">
                  <a:defRPr/>
                </a:pPr>
                <a:r>
                  <a:rPr lang="en-US" dirty="0"/>
                  <a:t>Where </a:t>
                </a:r>
              </a:p>
              <a:p>
                <a:pPr lvl="2">
                  <a:defRPr/>
                </a:pPr>
                <a:r>
                  <a:rPr lang="en-US" dirty="0">
                    <a:sym typeface="Symbol" pitchFamily="18" charset="2"/>
                  </a:rPr>
                  <a:t> = intensity level </a:t>
                </a:r>
              </a:p>
              <a:p>
                <a:pPr lvl="2">
                  <a:defRPr/>
                </a:pPr>
                <a:r>
                  <a:rPr lang="en-US" dirty="0">
                    <a:sym typeface="Symbol" pitchFamily="18" charset="2"/>
                  </a:rPr>
                  <a:t>I and I</a:t>
                </a:r>
                <a:r>
                  <a:rPr lang="en-US" baseline="-25000" dirty="0">
                    <a:sym typeface="Symbol" pitchFamily="18" charset="2"/>
                  </a:rPr>
                  <a:t>0</a:t>
                </a:r>
                <a:r>
                  <a:rPr lang="en-US" dirty="0">
                    <a:sym typeface="Symbol" pitchFamily="18" charset="2"/>
                  </a:rPr>
                  <a:t> are intensities of two sounds </a:t>
                </a:r>
              </a:p>
              <a:p>
                <a:pPr lvl="3">
                  <a:defRPr/>
                </a:pPr>
                <a:r>
                  <a:rPr lang="en-US" dirty="0">
                    <a:sym typeface="Symbol" pitchFamily="18" charset="2"/>
                  </a:rPr>
                  <a:t>I</a:t>
                </a:r>
                <a:r>
                  <a:rPr lang="en-US" baseline="-25000" dirty="0">
                    <a:sym typeface="Symbol" pitchFamily="18" charset="2"/>
                  </a:rPr>
                  <a:t>0</a:t>
                </a:r>
                <a:r>
                  <a:rPr lang="en-US" dirty="0">
                    <a:sym typeface="Symbol" pitchFamily="18" charset="2"/>
                  </a:rPr>
                  <a:t> is usually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  <a:sym typeface="Symbol" pitchFamily="18" charset="2"/>
                      </a:rPr>
                      <m:t>1.0×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  <a:sym typeface="Symbol" pitchFamily="18" charset="2"/>
                          </a:rPr>
                          <m:t>10</m:t>
                        </m:r>
                      </m:e>
                      <m:sup>
                        <m:r>
                          <a:rPr lang="en-US" i="1" dirty="0">
                            <a:latin typeface="Cambria Math"/>
                            <a:sym typeface="Symbol" pitchFamily="18" charset="2"/>
                          </a:rPr>
                          <m:t>−12</m:t>
                        </m:r>
                      </m:sup>
                    </m:sSup>
                    <m:r>
                      <a:rPr lang="en-US" i="1" dirty="0">
                        <a:latin typeface="Cambria Math"/>
                        <a:sym typeface="Symbol" pitchFamily="18" charset="2"/>
                      </a:rPr>
                      <m:t> </m:t>
                    </m:r>
                  </m:oMath>
                </a14:m>
                <a:r>
                  <a:rPr lang="en-US" dirty="0">
                    <a:sym typeface="Symbol" pitchFamily="18" charset="2"/>
                  </a:rPr>
                  <a:t>W/m</a:t>
                </a:r>
                <a:r>
                  <a:rPr lang="en-US" baseline="30000" dirty="0">
                    <a:sym typeface="Symbol" pitchFamily="18" charset="2"/>
                  </a:rPr>
                  <a:t>2</a:t>
                </a:r>
                <a:r>
                  <a:rPr lang="en-US" dirty="0">
                    <a:sym typeface="Symbol" pitchFamily="18" charset="2"/>
                  </a:rPr>
                  <a:t> </a:t>
                </a:r>
              </a:p>
              <a:p>
                <a:pPr lvl="1">
                  <a:defRPr/>
                </a:pPr>
                <a:r>
                  <a:rPr lang="en-US" dirty="0">
                    <a:sym typeface="Symbol" pitchFamily="18" charset="2"/>
                  </a:rPr>
                  <a:t>Unit: dB (decibel)</a:t>
                </a:r>
              </a:p>
              <a:p>
                <a:pPr>
                  <a:defRPr/>
                </a:pPr>
                <a:r>
                  <a:rPr lang="en-US" dirty="0">
                    <a:sym typeface="Symbol" pitchFamily="18" charset="2"/>
                  </a:rPr>
                  <a:t>An intensity level of zero only means that  </a:t>
                </a:r>
                <a:r>
                  <a:rPr lang="en-US" i="1" dirty="0">
                    <a:sym typeface="Symbol" pitchFamily="18" charset="2"/>
                  </a:rPr>
                  <a:t>I</a:t>
                </a:r>
                <a:r>
                  <a:rPr lang="en-US" dirty="0">
                    <a:sym typeface="Symbol" pitchFamily="18" charset="2"/>
                  </a:rPr>
                  <a:t> = </a:t>
                </a:r>
                <a:r>
                  <a:rPr lang="en-US" i="1" dirty="0">
                    <a:sym typeface="Symbol" pitchFamily="18" charset="2"/>
                  </a:rPr>
                  <a:t>I</a:t>
                </a:r>
                <a:r>
                  <a:rPr lang="en-US" baseline="-25000" dirty="0">
                    <a:sym typeface="Symbol" pitchFamily="18" charset="2"/>
                  </a:rPr>
                  <a:t>0</a:t>
                </a:r>
                <a:r>
                  <a:rPr lang="en-US" dirty="0">
                    <a:sym typeface="Symbol" pitchFamily="18" charset="2"/>
                  </a:rPr>
                  <a:t> since log (1) = 0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00" t="-4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259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10-04 Intensity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Intensity can be measured</a:t>
            </a:r>
          </a:p>
          <a:p>
            <a:pPr>
              <a:defRPr/>
            </a:pPr>
            <a:r>
              <a:rPr lang="en-US" dirty="0"/>
              <a:t>Loudness is simply how ear perceives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Doubling intensity does not double loudness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10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10-04 Intensity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You double the intensity of sound coming from a stereo.  What is the change in loudness?  </a:t>
            </a:r>
          </a:p>
          <a:p>
            <a:pPr>
              <a:defRPr/>
            </a:pPr>
            <a:r>
              <a:rPr lang="en-US" dirty="0">
                <a:sym typeface="Symbol" pitchFamily="18" charset="2"/>
              </a:rPr>
              <a:t></a:t>
            </a:r>
            <a:r>
              <a:rPr lang="en-US" baseline="-25000" dirty="0">
                <a:sym typeface="Symbol" pitchFamily="18" charset="2"/>
              </a:rPr>
              <a:t> </a:t>
            </a:r>
            <a:r>
              <a:rPr lang="en-US" dirty="0">
                <a:sym typeface="Symbol" pitchFamily="18" charset="2"/>
              </a:rPr>
              <a:t>= 3 dB</a:t>
            </a:r>
          </a:p>
          <a:p>
            <a:pPr>
              <a:defRPr/>
            </a:pPr>
            <a:endParaRPr lang="en-US" dirty="0">
              <a:sym typeface="Symbol" pitchFamily="18" charset="2"/>
            </a:endParaRPr>
          </a:p>
          <a:p>
            <a:pPr>
              <a:defRPr/>
            </a:pPr>
            <a:r>
              <a:rPr lang="en-US" dirty="0">
                <a:sym typeface="Symbol" pitchFamily="18" charset="2"/>
              </a:rPr>
              <a:t>Experiment shows that if the intensity level increases by 10 dB, the sound will seem twice as loud.</a:t>
            </a:r>
          </a:p>
          <a:p>
            <a:pPr>
              <a:defRPr/>
            </a:pPr>
            <a:r>
              <a:rPr lang="en-US" dirty="0">
                <a:sym typeface="Symbol" pitchFamily="18" charset="2"/>
              </a:rPr>
              <a:t>See Table 17.2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10-01 Waves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Transverse</a:t>
            </a:r>
          </a:p>
          <a:p>
            <a:pPr lvl="1">
              <a:defRPr/>
            </a:pPr>
            <a:r>
              <a:rPr lang="en-US" dirty="0"/>
              <a:t>Up and down disturbance</a:t>
            </a:r>
          </a:p>
          <a:p>
            <a:pPr lvl="1">
              <a:defRPr/>
            </a:pPr>
            <a:r>
              <a:rPr lang="en-US" dirty="0"/>
              <a:t>Wave travels left or right</a:t>
            </a:r>
          </a:p>
          <a:p>
            <a:pPr lvl="1">
              <a:defRPr/>
            </a:pPr>
            <a:r>
              <a:rPr lang="en-US" dirty="0"/>
              <a:t>Disturbance is perpendicular to direction of travel</a:t>
            </a:r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r>
              <a:rPr lang="en-US" dirty="0"/>
              <a:t>Examples:</a:t>
            </a:r>
          </a:p>
          <a:p>
            <a:pPr lvl="2">
              <a:defRPr/>
            </a:pPr>
            <a:r>
              <a:rPr lang="en-US" dirty="0"/>
              <a:t>Radio waves, light waves, microwaves, stringed instruments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434368"/>
            <a:ext cx="6019800" cy="294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6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10-04 Intensity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What is the intensity of a 20 dB sound?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𝐼</m:t>
                    </m:r>
                    <m:r>
                      <a:rPr lang="en-US" i="1" dirty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−10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 </m:t>
                    </m:r>
                    <m:r>
                      <a:rPr lang="en-US" i="1">
                        <a:latin typeface="Cambria Math"/>
                      </a:rPr>
                      <m:t>𝑊</m:t>
                    </m:r>
                    <m:r>
                      <a:rPr lang="en-US" i="1">
                        <a:latin typeface="Cambria Math"/>
                      </a:rPr>
                      <m:t>/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00" t="-4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754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10-04 Homework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intense!</a:t>
            </a:r>
          </a:p>
          <a:p>
            <a:endParaRPr lang="en-US" dirty="0"/>
          </a:p>
          <a:p>
            <a:r>
              <a:rPr lang="en-US" dirty="0"/>
              <a:t>Read </a:t>
            </a:r>
          </a:p>
          <a:p>
            <a:pPr lvl="1"/>
            <a:r>
              <a:rPr lang="en-US" dirty="0"/>
              <a:t>OpenStax College Physics 2e 17.4</a:t>
            </a:r>
          </a:p>
          <a:p>
            <a:pPr lvl="1"/>
            <a:r>
              <a:rPr lang="en-US" dirty="0"/>
              <a:t>OR</a:t>
            </a:r>
          </a:p>
          <a:p>
            <a:pPr lvl="1"/>
            <a:r>
              <a:rPr lang="en-US" dirty="0"/>
              <a:t>OpenStax High School Physics 14.3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3320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DE7B9-BA6A-4481-B462-C0E0C51A8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10-05 Doppler Effect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D891DA-6FB9-494F-973A-A3F9ED7CD2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lesson you will…</a:t>
            </a:r>
          </a:p>
          <a:p>
            <a:r>
              <a:rPr lang="en-US" dirty="0"/>
              <a:t>• Define Doppler effect, Doppler shift, and sonic boom.</a:t>
            </a:r>
          </a:p>
          <a:p>
            <a:r>
              <a:rPr lang="en-US" dirty="0"/>
              <a:t>• Calculate the frequency of a sound heard by someone observing Doppler shift.</a:t>
            </a:r>
          </a:p>
        </p:txBody>
      </p:sp>
    </p:spTree>
    <p:extLst>
      <p:ext uri="{BB962C8B-B14F-4D97-AF65-F5344CB8AC3E}">
        <p14:creationId xmlns:p14="http://schemas.microsoft.com/office/powerpoint/2010/main" val="34710895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10-05 Lab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the 10-04 Doppler Effect Lab</a:t>
            </a:r>
          </a:p>
        </p:txBody>
      </p:sp>
    </p:spTree>
    <p:extLst>
      <p:ext uri="{BB962C8B-B14F-4D97-AF65-F5344CB8AC3E}">
        <p14:creationId xmlns:p14="http://schemas.microsoft.com/office/powerpoint/2010/main" val="35786341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10-05 Doppler Effect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Have you ever listened to a ambulance drive by quickly with their lights and sirens going?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What did it sound like?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High pitch as they were coming, low pitch as they were leaving.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Called Doppler effect after Christian Doppler who first labeled it.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79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10-05 Doppler Effect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8B741A-79EF-BE92-6DA4-8A3B434CB6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Stationary source of sound</a:t>
            </a:r>
          </a:p>
        </p:txBody>
      </p:sp>
      <p:pic>
        <p:nvPicPr>
          <p:cNvPr id="4" name="Content Placeholder 3" descr="A blue circle with white circles&#10;&#10;Description automatically generated">
            <a:extLst>
              <a:ext uri="{FF2B5EF4-FFF2-40B4-BE49-F238E27FC236}">
                <a16:creationId xmlns:a16="http://schemas.microsoft.com/office/drawing/2014/main" id="{4A175164-F795-14FA-7152-BAD3E88E74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7" y="2493963"/>
            <a:ext cx="4876800" cy="365760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A26F30-5138-58BE-A017-A9140AFB37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Moving source of sound</a:t>
            </a:r>
          </a:p>
        </p:txBody>
      </p:sp>
      <p:pic>
        <p:nvPicPr>
          <p:cNvPr id="10" name="Content Placeholder 9" descr="A white object in the sky&#10;&#10;Description automatically generated">
            <a:extLst>
              <a:ext uri="{FF2B5EF4-FFF2-40B4-BE49-F238E27FC236}">
                <a16:creationId xmlns:a16="http://schemas.microsoft.com/office/drawing/2014/main" id="{AFBD3DF8-B8B6-8706-1077-77107C27A45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2490788"/>
            <a:ext cx="4876800" cy="3657600"/>
          </a:xfrm>
        </p:spPr>
      </p:pic>
    </p:spTree>
    <p:extLst>
      <p:ext uri="{BB962C8B-B14F-4D97-AF65-F5344CB8AC3E}">
        <p14:creationId xmlns:p14="http://schemas.microsoft.com/office/powerpoint/2010/main" val="11039781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10-04 Doppler Effect</a:t>
            </a:r>
          </a:p>
        </p:txBody>
      </p:sp>
      <p:pic>
        <p:nvPicPr>
          <p:cNvPr id="4" name="Content Placeholder 3" descr="A person standing on a road&#10;&#10;Description automatically generated">
            <a:extLst>
              <a:ext uri="{FF2B5EF4-FFF2-40B4-BE49-F238E27FC236}">
                <a16:creationId xmlns:a16="http://schemas.microsoft.com/office/drawing/2014/main" id="{5835D8B8-AC53-43A5-50BD-9962740FD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441652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10-05 Doppler Effect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dirty="0"/>
                  <a:t>Deriving the formula</a:t>
                </a:r>
              </a:p>
              <a:p>
                <a:pPr>
                  <a:lnSpc>
                    <a:spcPct val="90000"/>
                  </a:lnSpc>
                  <a:defRPr/>
                </a:pPr>
                <a:r>
                  <a:rPr lang="en-US" dirty="0"/>
                  <a:t>Moving toward object</a:t>
                </a:r>
              </a:p>
              <a:p>
                <a:pPr>
                  <a:lnSpc>
                    <a:spcPct val="90000"/>
                  </a:lnSpc>
                  <a:defRPr/>
                </a:pPr>
                <a:endParaRPr lang="en-US" dirty="0"/>
              </a:p>
              <a:p>
                <a:pPr>
                  <a:lnSpc>
                    <a:spcPct val="90000"/>
                  </a:lnSpc>
                  <a:defRPr/>
                </a:pP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  <a:sym typeface="Symbol" pitchFamily="18" charset="2"/>
                      </a:rPr>
                      <m:t>𝜆</m:t>
                    </m:r>
                    <m:r>
                      <a:rPr lang="en-US" i="1" dirty="0">
                        <a:latin typeface="Cambria Math"/>
                        <a:sym typeface="Symbol" pitchFamily="18" charset="2"/>
                      </a:rPr>
                      <m:t>′=</m:t>
                    </m:r>
                    <m:r>
                      <a:rPr lang="en-US" i="1" dirty="0">
                        <a:latin typeface="Cambria Math"/>
                        <a:sym typeface="Symbol" pitchFamily="18" charset="2"/>
                      </a:rPr>
                      <m:t>𝜆</m:t>
                    </m:r>
                    <m:r>
                      <a:rPr lang="en-US" i="1" dirty="0">
                        <a:latin typeface="Cambria Math"/>
                        <a:sym typeface="Symbol" pitchFamily="18" charset="2"/>
                      </a:rPr>
                      <m:t>−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en-US" i="1" dirty="0" err="1">
                            <a:latin typeface="Cambria Math"/>
                            <a:sym typeface="Symbol" pitchFamily="18" charset="2"/>
                          </a:rPr>
                          <m:t>𝑣</m:t>
                        </m:r>
                      </m:e>
                      <m:sub>
                        <m:r>
                          <a:rPr lang="en-US" i="1" dirty="0">
                            <a:latin typeface="Cambria Math"/>
                            <a:sym typeface="Symbol" pitchFamily="18" charset="2"/>
                          </a:rPr>
                          <m:t>𝑠</m:t>
                        </m:r>
                      </m:sub>
                    </m:sSub>
                    <m:r>
                      <a:rPr lang="en-US" i="1" dirty="0" err="1">
                        <a:latin typeface="Cambria Math"/>
                        <a:sym typeface="Symbol" pitchFamily="18" charset="2"/>
                      </a:rPr>
                      <m:t>𝑇</m:t>
                    </m:r>
                  </m:oMath>
                </a14:m>
                <a:endParaRPr lang="en-US" dirty="0">
                  <a:sym typeface="Symbol" pitchFamily="18" charset="2"/>
                </a:endParaRPr>
              </a:p>
              <a:p>
                <a:pPr>
                  <a:lnSpc>
                    <a:spcPct val="90000"/>
                  </a:lnSpc>
                  <a:defRPr/>
                </a:pPr>
                <a:endParaRPr lang="en-US" dirty="0">
                  <a:sym typeface="Symbol" pitchFamily="18" charset="2"/>
                </a:endParaRPr>
              </a:p>
              <a:p>
                <a:pPr>
                  <a:lnSpc>
                    <a:spcPct val="90000"/>
                  </a:lnSpc>
                  <a:defRPr/>
                </a:pPr>
                <a:r>
                  <a:rPr lang="en-US" dirty="0">
                    <a:sym typeface="Symbol" pitchFamily="18" charset="2"/>
                  </a:rPr>
                  <a:t>Where </a:t>
                </a:r>
              </a:p>
              <a:p>
                <a:pPr lvl="1">
                  <a:lnSpc>
                    <a:spcPct val="90000"/>
                  </a:lnSpc>
                  <a:defRPr/>
                </a:pPr>
                <a:r>
                  <a:rPr lang="en-US" dirty="0">
                    <a:sym typeface="Symbol" pitchFamily="18" charset="2"/>
                  </a:rPr>
                  <a:t> = wavelength of wave</a:t>
                </a:r>
              </a:p>
              <a:p>
                <a:pPr lvl="1">
                  <a:lnSpc>
                    <a:spcPct val="90000"/>
                  </a:lnSpc>
                  <a:defRPr/>
                </a:pPr>
                <a:r>
                  <a:rPr lang="en-US" dirty="0">
                    <a:sym typeface="Symbol" pitchFamily="18" charset="2"/>
                  </a:rPr>
                  <a:t>’ = perceived wavelength</a:t>
                </a:r>
              </a:p>
              <a:p>
                <a:pPr lvl="1">
                  <a:lnSpc>
                    <a:spcPct val="90000"/>
                  </a:lnSpc>
                  <a:defRPr/>
                </a:pPr>
                <a:r>
                  <a:rPr lang="en-US" dirty="0" err="1">
                    <a:sym typeface="Symbol" pitchFamily="18" charset="2"/>
                  </a:rPr>
                  <a:t>v</a:t>
                </a:r>
                <a:r>
                  <a:rPr lang="en-US" baseline="-25000" dirty="0" err="1">
                    <a:sym typeface="Symbol" pitchFamily="18" charset="2"/>
                  </a:rPr>
                  <a:t>s</a:t>
                </a:r>
                <a:r>
                  <a:rPr lang="en-US" dirty="0">
                    <a:sym typeface="Symbol" pitchFamily="18" charset="2"/>
                  </a:rPr>
                  <a:t> = velocity of </a:t>
                </a:r>
                <a:r>
                  <a:rPr lang="en-US" b="1" i="1" dirty="0">
                    <a:sym typeface="Symbol" pitchFamily="18" charset="2"/>
                  </a:rPr>
                  <a:t>s</a:t>
                </a:r>
                <a:r>
                  <a:rPr lang="en-US" dirty="0">
                    <a:sym typeface="Symbol" pitchFamily="18" charset="2"/>
                  </a:rPr>
                  <a:t>ource</a:t>
                </a:r>
              </a:p>
              <a:p>
                <a:pPr lvl="1">
                  <a:lnSpc>
                    <a:spcPct val="90000"/>
                  </a:lnSpc>
                  <a:defRPr/>
                </a:pPr>
                <a:r>
                  <a:rPr lang="en-US" dirty="0">
                    <a:sym typeface="Symbol" pitchFamily="18" charset="2"/>
                  </a:rPr>
                  <a:t>T = Period of wave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00" t="-4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73568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10-05 Doppler Effect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b="0" dirty="0"/>
                  <a:t>           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b="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607" t="-1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ym typeface="Symbol" pitchFamily="18" charset="2"/>
              </a:rPr>
              <a:t>’ = perceived wavelength</a:t>
            </a:r>
          </a:p>
          <a:p>
            <a:pPr>
              <a:spcBef>
                <a:spcPct val="50000"/>
              </a:spcBef>
              <a:defRPr/>
            </a:pPr>
            <a:r>
              <a:rPr lang="en-US" i="1" dirty="0" err="1"/>
              <a:t>f</a:t>
            </a:r>
            <a:r>
              <a:rPr lang="en-US" i="1" baseline="-25000" dirty="0" err="1"/>
              <a:t>o</a:t>
            </a:r>
            <a:r>
              <a:rPr lang="en-US" dirty="0"/>
              <a:t> = frequency observed</a:t>
            </a:r>
          </a:p>
          <a:p>
            <a:pPr>
              <a:spcBef>
                <a:spcPct val="50000"/>
              </a:spcBef>
              <a:defRPr/>
            </a:pPr>
            <a:r>
              <a:rPr lang="en-US" i="1" dirty="0"/>
              <a:t>f</a:t>
            </a:r>
            <a:r>
              <a:rPr lang="en-US" i="1" baseline="-25000" dirty="0"/>
              <a:t>s</a:t>
            </a:r>
            <a:r>
              <a:rPr lang="en-US" dirty="0"/>
              <a:t> = frequency of source</a:t>
            </a:r>
          </a:p>
          <a:p>
            <a:pPr>
              <a:spcBef>
                <a:spcPct val="50000"/>
              </a:spcBef>
              <a:defRPr/>
            </a:pPr>
            <a:r>
              <a:rPr lang="en-US" i="1" dirty="0" err="1"/>
              <a:t>v</a:t>
            </a:r>
            <a:r>
              <a:rPr lang="en-US" i="1" baseline="-25000" dirty="0" err="1"/>
              <a:t>w</a:t>
            </a:r>
            <a:r>
              <a:rPr lang="en-US" dirty="0"/>
              <a:t> = speed of wave</a:t>
            </a:r>
          </a:p>
          <a:p>
            <a:pPr>
              <a:spcBef>
                <a:spcPct val="50000"/>
              </a:spcBef>
              <a:defRPr/>
            </a:pPr>
            <a:r>
              <a:rPr lang="en-US" i="1" dirty="0">
                <a:sym typeface="Symbol" pitchFamily="18" charset="2"/>
              </a:rPr>
              <a:t>v</a:t>
            </a:r>
            <a:r>
              <a:rPr lang="en-US" i="1" baseline="-25000" dirty="0">
                <a:sym typeface="Symbol" pitchFamily="18" charset="2"/>
              </a:rPr>
              <a:t>s</a:t>
            </a:r>
            <a:r>
              <a:rPr lang="en-US" dirty="0">
                <a:sym typeface="Symbol" pitchFamily="18" charset="2"/>
              </a:rPr>
              <a:t> = speed of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05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10-05 Doppler Effect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Moving Observer</a:t>
            </a:r>
          </a:p>
          <a:p>
            <a:pPr>
              <a:defRPr/>
            </a:pPr>
            <a:r>
              <a:rPr lang="en-US" dirty="0"/>
              <a:t>Encounters more condensations than if standing still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506" t="-17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1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10-01 Waves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Longitudinal Waves</a:t>
            </a:r>
          </a:p>
          <a:p>
            <a:pPr lvl="1">
              <a:defRPr/>
            </a:pPr>
            <a:r>
              <a:rPr lang="en-US" dirty="0"/>
              <a:t>Disturbance is left and right</a:t>
            </a:r>
          </a:p>
          <a:p>
            <a:pPr lvl="1">
              <a:defRPr/>
            </a:pPr>
            <a:r>
              <a:rPr lang="en-US" dirty="0"/>
              <a:t>Direction of travel is left or right</a:t>
            </a:r>
          </a:p>
          <a:p>
            <a:pPr lvl="1">
              <a:defRPr/>
            </a:pPr>
            <a:r>
              <a:rPr lang="en-US" dirty="0"/>
              <a:t>Disturbance and direction of travel are parallel</a:t>
            </a:r>
          </a:p>
          <a:p>
            <a:pPr lvl="1">
              <a:defRPr/>
            </a:pPr>
            <a:r>
              <a:rPr lang="en-US" dirty="0"/>
              <a:t>Series of compressed and stretched regions</a:t>
            </a:r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r>
              <a:rPr lang="en-US" dirty="0"/>
              <a:t>Example:</a:t>
            </a:r>
          </a:p>
          <a:p>
            <a:pPr lvl="2">
              <a:defRPr/>
            </a:pPr>
            <a:r>
              <a:rPr lang="en-US" dirty="0"/>
              <a:t>Sound</a:t>
            </a:r>
          </a:p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78455"/>
            <a:ext cx="6019800" cy="3661527"/>
          </a:xfrm>
        </p:spPr>
      </p:pic>
    </p:spTree>
    <p:extLst>
      <p:ext uri="{BB962C8B-B14F-4D97-AF65-F5344CB8AC3E}">
        <p14:creationId xmlns:p14="http://schemas.microsoft.com/office/powerpoint/2010/main" val="410675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10-05 Doppler Effect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General Case</a:t>
            </a:r>
          </a:p>
          <a:p>
            <a:pPr>
              <a:defRPr/>
            </a:pPr>
            <a:r>
              <a:rPr lang="en-US" dirty="0"/>
              <a:t>Combine the two formulas</a:t>
            </a:r>
          </a:p>
          <a:p>
            <a:pPr>
              <a:defRPr/>
            </a:pPr>
            <a:r>
              <a:rPr lang="en-US" dirty="0"/>
              <a:t>Both observer and source can be moving</a:t>
            </a:r>
          </a:p>
          <a:p>
            <a:pPr>
              <a:defRPr/>
            </a:pPr>
            <a:endParaRPr lang="en-US" sz="3733" dirty="0"/>
          </a:p>
          <a:p>
            <a:pPr>
              <a:defRPr/>
            </a:pPr>
            <a:r>
              <a:rPr lang="en-US" sz="3733" dirty="0">
                <a:solidFill>
                  <a:schemeClr val="hlink"/>
                </a:solidFill>
              </a:rPr>
              <a:t>WARNING!</a:t>
            </a:r>
          </a:p>
          <a:p>
            <a:pPr lvl="1">
              <a:defRPr/>
            </a:pPr>
            <a:r>
              <a:rPr lang="en-US" i="1" dirty="0" err="1"/>
              <a:t>v</a:t>
            </a:r>
            <a:r>
              <a:rPr lang="en-US" i="1" baseline="-25000" dirty="0" err="1"/>
              <a:t>w</a:t>
            </a:r>
            <a:r>
              <a:rPr lang="en-US" dirty="0"/>
              <a:t>, </a:t>
            </a:r>
            <a:r>
              <a:rPr lang="en-US" i="1" dirty="0"/>
              <a:t>v</a:t>
            </a:r>
            <a:r>
              <a:rPr lang="en-US" i="1" baseline="-25000" dirty="0"/>
              <a:t>s</a:t>
            </a:r>
            <a:r>
              <a:rPr lang="en-US" dirty="0"/>
              <a:t>, and </a:t>
            </a:r>
            <a:r>
              <a:rPr lang="en-US" i="1" dirty="0" err="1"/>
              <a:t>v</a:t>
            </a:r>
            <a:r>
              <a:rPr lang="en-US" i="1" baseline="-25000" dirty="0" err="1"/>
              <a:t>o</a:t>
            </a:r>
            <a:r>
              <a:rPr lang="en-US" dirty="0"/>
              <a:t> are </a:t>
            </a:r>
            <a:r>
              <a:rPr lang="en-US" dirty="0" err="1"/>
              <a:t>signless</a:t>
            </a:r>
            <a:endParaRPr lang="en-US" dirty="0"/>
          </a:p>
          <a:p>
            <a:pPr lvl="1">
              <a:defRPr/>
            </a:pPr>
            <a:r>
              <a:rPr lang="en-US" dirty="0"/>
              <a:t>Use the top signs when that object is moving </a:t>
            </a:r>
            <a:r>
              <a:rPr lang="en-US" b="1" i="1" dirty="0"/>
              <a:t>towards</a:t>
            </a:r>
            <a:r>
              <a:rPr lang="en-US" dirty="0"/>
              <a:t> the other object</a:t>
            </a:r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6400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6400" i="1">
                            <a:latin typeface="Cambria Math"/>
                          </a:rPr>
                          <m:t>𝑜</m:t>
                        </m:r>
                      </m:sub>
                    </m:sSub>
                    <m:r>
                      <a:rPr lang="en-US" sz="64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6400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6400" i="1">
                            <a:latin typeface="Cambria Math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6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400" i="1">
                                    <a:latin typeface="Cambria Math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6400" i="1">
                                    <a:latin typeface="Cambria Math"/>
                                  </a:rPr>
                                  <m:t>𝑤</m:t>
                                </m:r>
                              </m:sub>
                            </m:sSub>
                            <m:r>
                              <a:rPr lang="en-US" sz="6400" i="1">
                                <a:latin typeface="Cambria Math"/>
                              </a:rPr>
                              <m:t>±</m:t>
                            </m:r>
                            <m:sSub>
                              <m:sSubPr>
                                <m:ctrlPr>
                                  <a:rPr lang="en-US" sz="6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400" i="1">
                                    <a:latin typeface="Cambria Math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6400" i="1">
                                    <a:latin typeface="Cambria Math"/>
                                  </a:rPr>
                                  <m:t>𝑜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6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400" i="1">
                                    <a:latin typeface="Cambria Math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6400" i="1">
                                    <a:latin typeface="Cambria Math"/>
                                  </a:rPr>
                                  <m:t>𝑤</m:t>
                                </m:r>
                              </m:sub>
                            </m:sSub>
                            <m:r>
                              <a:rPr lang="en-US" sz="6400" i="1">
                                <a:latin typeface="Cambria Math"/>
                              </a:rPr>
                              <m:t>∓</m:t>
                            </m:r>
                            <m:sSub>
                              <m:sSubPr>
                                <m:ctrlPr>
                                  <a:rPr lang="en-US" sz="6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400" i="1">
                                    <a:latin typeface="Cambria Math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6400" i="1">
                                    <a:latin typeface="Cambria Math"/>
                                  </a:rPr>
                                  <m:t>𝑠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US" sz="6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1822" t="-3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470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10-05 Doppler Effect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You are driving down the road at 20 m/s when you approach a car going the other direction at 15 m/s with their radio playing loudly. If you hear a certain note at 600 Hz, what is the original frequency? (Assume speed of sound is 343 m/s)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542 Hz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24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10-05 Doppler Effect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A duck is flying overhead while you stand still. As it moves away, you hear its quack at 190 Hz. Because you are a brilliant naturalist, you know that this type of duck quacks at 200 Hz. How fast is the duck flying?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18.1 m/s (40 mph)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2327"/>
            <a:ext cx="2946400" cy="1955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859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10-05 Doppler Effect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Weather Radar</a:t>
            </a:r>
          </a:p>
          <a:p>
            <a:pPr lvl="1">
              <a:defRPr/>
            </a:pPr>
            <a:r>
              <a:rPr lang="en-US" dirty="0"/>
              <a:t>Sends out radio waves</a:t>
            </a:r>
          </a:p>
          <a:p>
            <a:pPr lvl="1">
              <a:defRPr/>
            </a:pPr>
            <a:r>
              <a:rPr lang="en-US" dirty="0"/>
              <a:t>Wave bounce off water drops in storms</a:t>
            </a:r>
          </a:p>
          <a:p>
            <a:pPr lvl="1">
              <a:defRPr/>
            </a:pPr>
            <a:r>
              <a:rPr lang="en-US" dirty="0"/>
              <a:t>Radar receives echoes</a:t>
            </a:r>
          </a:p>
          <a:p>
            <a:pPr lvl="1">
              <a:defRPr/>
            </a:pPr>
            <a:r>
              <a:rPr lang="en-US" dirty="0"/>
              <a:t>Computer checks to compare the frequencies</a:t>
            </a:r>
          </a:p>
          <a:p>
            <a:pPr lvl="1">
              <a:defRPr/>
            </a:pPr>
            <a:r>
              <a:rPr lang="en-US" dirty="0"/>
              <a:t>Can compute to see how fast the clouds are spinning</a:t>
            </a:r>
          </a:p>
          <a:p>
            <a:endParaRPr lang="en-US" dirty="0"/>
          </a:p>
        </p:txBody>
      </p:sp>
      <p:pic>
        <p:nvPicPr>
          <p:cNvPr id="10" name="Content Placeholder 9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335B3A32-A288-E90D-5243-7064AA85BB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9" t="22402" r="8013" b="8326"/>
          <a:stretch/>
        </p:blipFill>
        <p:spPr>
          <a:xfrm>
            <a:off x="6026881" y="0"/>
            <a:ext cx="6165119" cy="6858000"/>
          </a:xfrm>
        </p:spPr>
      </p:pic>
    </p:spTree>
    <p:extLst>
      <p:ext uri="{BB962C8B-B14F-4D97-AF65-F5344CB8AC3E}">
        <p14:creationId xmlns:p14="http://schemas.microsoft.com/office/powerpoint/2010/main" val="5753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69CB0-85B4-91AD-DF59-E7614D749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10-05 Doppler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A948F-4A61-CB2C-397C-C4A04D1E5B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Sonic boom when the plane goes the speed of sound, so all the forward moving waves pile up in one spot.</a:t>
            </a:r>
          </a:p>
        </p:txBody>
      </p:sp>
      <p:pic>
        <p:nvPicPr>
          <p:cNvPr id="6" name="Content Placeholder 5" descr="A blue screen with a white text&#10;&#10;Description automatically generated">
            <a:extLst>
              <a:ext uri="{FF2B5EF4-FFF2-40B4-BE49-F238E27FC236}">
                <a16:creationId xmlns:a16="http://schemas.microsoft.com/office/drawing/2014/main" id="{F87ECE7D-180C-B538-260B-ECCA1EA86F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2080419"/>
            <a:ext cx="4876800" cy="3657600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E75E701-4190-383B-DBCC-1FCC53D50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91" y="2781795"/>
            <a:ext cx="5566611" cy="371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3114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10-05 Homework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Move yourselves to do these exercises</a:t>
            </a:r>
          </a:p>
          <a:p>
            <a:endParaRPr lang="en-US" dirty="0"/>
          </a:p>
          <a:p>
            <a:r>
              <a:rPr lang="en-US" dirty="0"/>
              <a:t>Read </a:t>
            </a:r>
          </a:p>
          <a:p>
            <a:pPr lvl="1"/>
            <a:r>
              <a:rPr lang="en-US" dirty="0"/>
              <a:t>OpenStax College Physics 2e 17.5</a:t>
            </a:r>
          </a:p>
          <a:p>
            <a:pPr lvl="1"/>
            <a:r>
              <a:rPr lang="en-US" dirty="0"/>
              <a:t>OR</a:t>
            </a:r>
          </a:p>
          <a:p>
            <a:pPr lvl="1"/>
            <a:r>
              <a:rPr lang="en-US" dirty="0"/>
              <a:t>OpenStax High School Physics 14.4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6080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D256E-C0BA-4F42-BBC5-7E7D2F6B9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67" dirty="0">
                <a:effectLst/>
              </a:rPr>
              <a:t>10-06 Resonance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7D87F-FBE5-4239-8265-79CC7D243B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In this lesson you will…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Define antinode, node, fundamental, overtones, and harmonics.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Describe how sound interference occurring inside open and closed tubes changes the characteristics of the sound, and how this applies to sounds produced by musical instruments.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Calculate the length of a tube using sound wave measurements.</a:t>
            </a:r>
          </a:p>
        </p:txBody>
      </p:sp>
    </p:spTree>
    <p:extLst>
      <p:ext uri="{BB962C8B-B14F-4D97-AF65-F5344CB8AC3E}">
        <p14:creationId xmlns:p14="http://schemas.microsoft.com/office/powerpoint/2010/main" val="41235566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</a:rPr>
              <a:t>10-06 Resonance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One end of a string is attached to a fixed point.</a:t>
            </a:r>
          </a:p>
          <a:p>
            <a:pPr>
              <a:defRPr/>
            </a:pPr>
            <a:r>
              <a:rPr lang="en-US" dirty="0"/>
              <a:t>The other end is vibrated up and down slightly.</a:t>
            </a:r>
          </a:p>
          <a:p>
            <a:pPr>
              <a:defRPr/>
            </a:pPr>
            <a:r>
              <a:rPr lang="en-US" dirty="0"/>
              <a:t>The standing wave is formed.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No</a:t>
            </a:r>
            <a:r>
              <a:rPr lang="en-US" dirty="0"/>
              <a:t>des – </a:t>
            </a:r>
            <a:r>
              <a:rPr lang="en-US" dirty="0">
                <a:solidFill>
                  <a:srgbClr val="FF0000"/>
                </a:solidFill>
              </a:rPr>
              <a:t>No </a:t>
            </a:r>
            <a:r>
              <a:rPr lang="en-US" dirty="0"/>
              <a:t>move</a:t>
            </a:r>
          </a:p>
          <a:p>
            <a:pPr>
              <a:defRPr/>
            </a:pPr>
            <a:r>
              <a:rPr lang="en-US" dirty="0"/>
              <a:t>Antinodes – most movement</a:t>
            </a:r>
          </a:p>
          <a:p>
            <a:endParaRPr lang="en-US" dirty="0"/>
          </a:p>
        </p:txBody>
      </p:sp>
      <p:pic>
        <p:nvPicPr>
          <p:cNvPr id="7" name="Picture 4" descr="F17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5" r="1"/>
          <a:stretch/>
        </p:blipFill>
        <p:spPr>
          <a:xfrm>
            <a:off x="7100605" y="0"/>
            <a:ext cx="5091395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62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</a:rPr>
              <a:t>10-06 Resonance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/>
              <a:t>The wave travels along the string until it hits the other end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The wave reflects off the other end and travels in the opposite direction, but upside down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The returning wave hits the vibrating end and reflects again (this side the wave is right side up)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Unless the timing is just right the reflecting wave and the new wave will not coincide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When they do coincide, the waves add due to constructive interference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When they don’t coincide; destructive interference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6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coma Narrows Newsreel with audio.avi">
            <a:hlinkClick r:id="" action="ppaction://media"/>
          </p:cNvPr>
          <p:cNvPicPr>
            <a:picLocks noGrp="1" noRot="1" noChangeAspect="1"/>
          </p:cNvPicPr>
          <p:nvPr>
            <p:ph sz="quarter" idx="4294967295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8148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10-01 Waves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Other</a:t>
            </a:r>
          </a:p>
          <a:p>
            <a:pPr lvl="1">
              <a:defRPr/>
            </a:pPr>
            <a:r>
              <a:rPr lang="en-US" dirty="0"/>
              <a:t>Water waves are a combination</a:t>
            </a:r>
          </a:p>
          <a:p>
            <a:pPr lvl="1">
              <a:defRPr/>
            </a:pPr>
            <a:r>
              <a:rPr lang="en-US" dirty="0"/>
              <a:t>Water at the surface of a water wave travels in small circles</a:t>
            </a:r>
          </a:p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3" t="13288" r="8291" b="3421"/>
          <a:stretch/>
        </p:blipFill>
        <p:spPr>
          <a:xfrm>
            <a:off x="8189763" y="0"/>
            <a:ext cx="4002237" cy="6858000"/>
          </a:xfrm>
        </p:spPr>
      </p:pic>
    </p:spTree>
    <p:extLst>
      <p:ext uri="{BB962C8B-B14F-4D97-AF65-F5344CB8AC3E}">
        <p14:creationId xmlns:p14="http://schemas.microsoft.com/office/powerpoint/2010/main" val="42722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</a:rPr>
              <a:t>10-06 Resonance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Harmonics</a:t>
            </a:r>
          </a:p>
          <a:p>
            <a:pPr lvl="1">
              <a:defRPr/>
            </a:pPr>
            <a:r>
              <a:rPr lang="en-US" dirty="0"/>
              <a:t>When you vibrate the string faster, you can get standing waves with more nodes and antinodes</a:t>
            </a:r>
          </a:p>
          <a:p>
            <a:pPr lvl="1">
              <a:defRPr/>
            </a:pPr>
            <a:r>
              <a:rPr lang="en-US" dirty="0"/>
              <a:t>Standing waves are named by number of antinodes</a:t>
            </a:r>
          </a:p>
          <a:p>
            <a:pPr lvl="2">
              <a:defRPr/>
            </a:pPr>
            <a:r>
              <a:rPr lang="en-US" dirty="0"/>
              <a:t>1 antinode </a:t>
            </a:r>
            <a:r>
              <a:rPr lang="en-US" dirty="0">
                <a:sym typeface="Wingdings" pitchFamily="2" charset="2"/>
              </a:rPr>
              <a:t> 1</a:t>
            </a:r>
            <a:r>
              <a:rPr lang="en-US" baseline="30000" dirty="0">
                <a:sym typeface="Wingdings" pitchFamily="2" charset="2"/>
              </a:rPr>
              <a:t>st</a:t>
            </a:r>
            <a:r>
              <a:rPr lang="en-US" dirty="0">
                <a:sym typeface="Wingdings" pitchFamily="2" charset="2"/>
              </a:rPr>
              <a:t> harmonic (fundamental </a:t>
            </a:r>
            <a:r>
              <a:rPr lang="en-US" dirty="0" err="1">
                <a:sym typeface="Wingdings" pitchFamily="2" charset="2"/>
              </a:rPr>
              <a:t>freq</a:t>
            </a:r>
            <a:r>
              <a:rPr lang="en-US" dirty="0">
                <a:sym typeface="Wingdings" pitchFamily="2" charset="2"/>
              </a:rPr>
              <a:t>)</a:t>
            </a:r>
          </a:p>
          <a:p>
            <a:pPr lvl="2">
              <a:defRPr/>
            </a:pPr>
            <a:r>
              <a:rPr lang="en-US" dirty="0">
                <a:sym typeface="Wingdings" pitchFamily="2" charset="2"/>
              </a:rPr>
              <a:t>2 antinodes  2</a:t>
            </a:r>
            <a:r>
              <a:rPr lang="en-US" baseline="30000" dirty="0">
                <a:sym typeface="Wingdings" pitchFamily="2" charset="2"/>
              </a:rPr>
              <a:t>nd</a:t>
            </a:r>
            <a:r>
              <a:rPr lang="en-US" dirty="0">
                <a:sym typeface="Wingdings" pitchFamily="2" charset="2"/>
              </a:rPr>
              <a:t> harmonic (1</a:t>
            </a:r>
            <a:r>
              <a:rPr lang="en-US" baseline="30000" dirty="0">
                <a:sym typeface="Wingdings" pitchFamily="2" charset="2"/>
              </a:rPr>
              <a:t>st</a:t>
            </a:r>
            <a:r>
              <a:rPr lang="en-US" dirty="0">
                <a:sym typeface="Wingdings" pitchFamily="2" charset="2"/>
              </a:rPr>
              <a:t> overtone)</a:t>
            </a:r>
          </a:p>
          <a:p>
            <a:pPr lvl="2">
              <a:defRPr/>
            </a:pPr>
            <a:r>
              <a:rPr lang="en-US" dirty="0">
                <a:sym typeface="Wingdings" pitchFamily="2" charset="2"/>
              </a:rPr>
              <a:t>3 antinodes  3</a:t>
            </a:r>
            <a:r>
              <a:rPr lang="en-US" baseline="30000" dirty="0">
                <a:sym typeface="Wingdings" pitchFamily="2" charset="2"/>
              </a:rPr>
              <a:t>rd</a:t>
            </a:r>
            <a:r>
              <a:rPr lang="en-US" dirty="0">
                <a:sym typeface="Wingdings" pitchFamily="2" charset="2"/>
              </a:rPr>
              <a:t> harmonic (2</a:t>
            </a:r>
            <a:r>
              <a:rPr lang="en-US" baseline="30000" dirty="0">
                <a:sym typeface="Wingdings" pitchFamily="2" charset="2"/>
              </a:rPr>
              <a:t>nd</a:t>
            </a:r>
            <a:r>
              <a:rPr lang="en-US" dirty="0">
                <a:sym typeface="Wingdings" pitchFamily="2" charset="2"/>
              </a:rPr>
              <a:t> overtone)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85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</a:rPr>
              <a:t>10-06 Resonance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-1" y="1337395"/>
            <a:ext cx="7100681" cy="514364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i="1" dirty="0"/>
              <a:t>f</a:t>
            </a:r>
            <a:r>
              <a:rPr lang="en-US" baseline="-25000" dirty="0"/>
              <a:t>1</a:t>
            </a:r>
            <a:r>
              <a:rPr lang="en-US" dirty="0"/>
              <a:t> = fundamental frequency (1</a:t>
            </a:r>
            <a:r>
              <a:rPr lang="en-US" baseline="30000" dirty="0"/>
              <a:t>st</a:t>
            </a:r>
            <a:r>
              <a:rPr lang="en-US" dirty="0"/>
              <a:t> harmonic)</a:t>
            </a:r>
          </a:p>
          <a:p>
            <a:pPr>
              <a:defRPr/>
            </a:pPr>
            <a:r>
              <a:rPr lang="en-US" i="1" dirty="0"/>
              <a:t>f</a:t>
            </a:r>
            <a:r>
              <a:rPr lang="en-US" baseline="-25000" dirty="0"/>
              <a:t>2</a:t>
            </a:r>
            <a:r>
              <a:rPr lang="en-US" dirty="0"/>
              <a:t> = 2</a:t>
            </a:r>
            <a:r>
              <a:rPr lang="en-US" i="1" dirty="0"/>
              <a:t>f</a:t>
            </a:r>
            <a:r>
              <a:rPr lang="en-US" baseline="-25000" dirty="0"/>
              <a:t>1</a:t>
            </a:r>
            <a:r>
              <a:rPr lang="en-US" dirty="0"/>
              <a:t> (2</a:t>
            </a:r>
            <a:r>
              <a:rPr lang="en-US" baseline="30000" dirty="0"/>
              <a:t>nd</a:t>
            </a:r>
            <a:r>
              <a:rPr lang="en-US" dirty="0"/>
              <a:t> harmonic)</a:t>
            </a:r>
          </a:p>
          <a:p>
            <a:pPr>
              <a:defRPr/>
            </a:pPr>
            <a:r>
              <a:rPr lang="en-US" i="1" dirty="0"/>
              <a:t>f</a:t>
            </a:r>
            <a:r>
              <a:rPr lang="en-US" baseline="-25000" dirty="0"/>
              <a:t>3</a:t>
            </a:r>
            <a:r>
              <a:rPr lang="en-US" dirty="0"/>
              <a:t> = 3</a:t>
            </a:r>
            <a:r>
              <a:rPr lang="en-US" i="1" dirty="0"/>
              <a:t>f</a:t>
            </a:r>
            <a:r>
              <a:rPr lang="en-US" baseline="-25000" dirty="0"/>
              <a:t>1</a:t>
            </a:r>
            <a:r>
              <a:rPr lang="en-US" dirty="0"/>
              <a:t> (3</a:t>
            </a:r>
            <a:r>
              <a:rPr lang="en-US" baseline="30000" dirty="0"/>
              <a:t>rd</a:t>
            </a:r>
            <a:r>
              <a:rPr lang="en-US" dirty="0"/>
              <a:t> harmonic)</a:t>
            </a:r>
            <a:br>
              <a:rPr lang="en-US" dirty="0"/>
            </a:br>
            <a:endParaRPr lang="en-US" dirty="0"/>
          </a:p>
          <a:p>
            <a:pPr>
              <a:defRPr/>
            </a:pPr>
            <a:r>
              <a:rPr lang="en-US" dirty="0"/>
              <a:t>Harmonics Example</a:t>
            </a:r>
          </a:p>
          <a:p>
            <a:pPr lvl="1">
              <a:defRPr/>
            </a:pPr>
            <a:r>
              <a:rPr lang="en-US" dirty="0"/>
              <a:t>If the fundamental is 440 Hz (concert A)</a:t>
            </a:r>
          </a:p>
          <a:p>
            <a:pPr lvl="1">
              <a:defRPr/>
            </a:pP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harmonic = 2(440 Hz) = 880 Hz (High A)</a:t>
            </a:r>
          </a:p>
          <a:p>
            <a:pPr lvl="1">
              <a:defRPr/>
            </a:pPr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harmonic = 3(440 Hz) = 1320 Hz </a:t>
            </a:r>
          </a:p>
          <a:p>
            <a:endParaRPr lang="en-US" dirty="0"/>
          </a:p>
        </p:txBody>
      </p:sp>
      <p:pic>
        <p:nvPicPr>
          <p:cNvPr id="5" name="Content Placeholder 4" descr="F17">
            <a:extLst>
              <a:ext uri="{FF2B5EF4-FFF2-40B4-BE49-F238E27FC236}">
                <a16:creationId xmlns:a16="http://schemas.microsoft.com/office/drawing/2014/main" id="{5F4C51AE-D52D-E8BF-1369-A57A5E78BD7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5" r="1"/>
          <a:stretch/>
        </p:blipFill>
        <p:spPr>
          <a:xfrm>
            <a:off x="7100681" y="0"/>
            <a:ext cx="5091319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57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</a:rPr>
              <a:t>10-06 Resonance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dirty="0"/>
                  <a:t>To find the fundamental frequencies and harmonics of a string fixed at both ends</a:t>
                </a:r>
              </a:p>
              <a:p>
                <a:pPr marL="0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4800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4800" i="1">
                          <a:latin typeface="Cambria Math"/>
                        </a:rPr>
                        <m:t>=</m:t>
                      </m:r>
                      <m:r>
                        <a:rPr lang="en-US" sz="4800" i="1">
                          <a:latin typeface="Cambria Math"/>
                        </a:rPr>
                        <m:t>𝑛</m:t>
                      </m:r>
                      <m:d>
                        <m:d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4800" i="1">
                                      <a:latin typeface="Cambria Math"/>
                                    </a:rPr>
                                    <m:t>𝑤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4800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4800" i="1">
                                  <a:latin typeface="Cambria Math"/>
                                </a:rPr>
                                <m:t>𝐿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  <a:p>
                <a:pPr>
                  <a:lnSpc>
                    <a:spcPct val="90000"/>
                  </a:lnSpc>
                  <a:defRPr/>
                </a:pPr>
                <a:r>
                  <a:rPr lang="en-US" dirty="0"/>
                  <a:t>Where</a:t>
                </a:r>
              </a:p>
              <a:p>
                <a:pPr lvl="1">
                  <a:lnSpc>
                    <a:spcPct val="90000"/>
                  </a:lnSpc>
                  <a:defRPr/>
                </a:pPr>
                <a:r>
                  <a:rPr lang="en-US" i="1" dirty="0" err="1"/>
                  <a:t>f</a:t>
                </a:r>
                <a:r>
                  <a:rPr lang="en-US" i="1" baseline="-25000" dirty="0" err="1"/>
                  <a:t>n</a:t>
                </a:r>
                <a:r>
                  <a:rPr lang="en-US" dirty="0"/>
                  <a:t> = frequency of the </a:t>
                </a:r>
                <a:r>
                  <a:rPr lang="en-US" i="1" dirty="0"/>
                  <a:t>n</a:t>
                </a:r>
                <a:r>
                  <a:rPr lang="en-US" baseline="30000" dirty="0"/>
                  <a:t>th</a:t>
                </a:r>
                <a:r>
                  <a:rPr lang="en-US" dirty="0"/>
                  <a:t> harmonic</a:t>
                </a:r>
              </a:p>
              <a:p>
                <a:pPr lvl="1">
                  <a:lnSpc>
                    <a:spcPct val="90000"/>
                  </a:lnSpc>
                  <a:defRPr/>
                </a:pPr>
                <a:r>
                  <a:rPr lang="en-US" i="1" dirty="0"/>
                  <a:t>n</a:t>
                </a:r>
                <a:r>
                  <a:rPr lang="en-US" dirty="0"/>
                  <a:t> = integer (harmonic #)</a:t>
                </a:r>
              </a:p>
              <a:p>
                <a:pPr lvl="1">
                  <a:lnSpc>
                    <a:spcPct val="90000"/>
                  </a:lnSpc>
                  <a:defRPr/>
                </a:pPr>
                <a:r>
                  <a:rPr lang="en-US" i="1" dirty="0" err="1"/>
                  <a:t>v</a:t>
                </a:r>
                <a:r>
                  <a:rPr lang="en-US" i="1" baseline="-25000" dirty="0" err="1"/>
                  <a:t>w</a:t>
                </a:r>
                <a:r>
                  <a:rPr lang="en-US" dirty="0"/>
                  <a:t> = speed of wave</a:t>
                </a:r>
              </a:p>
              <a:p>
                <a:pPr lvl="1">
                  <a:lnSpc>
                    <a:spcPct val="90000"/>
                  </a:lnSpc>
                  <a:defRPr/>
                </a:pPr>
                <a:r>
                  <a:rPr lang="en-US" i="1" dirty="0"/>
                  <a:t>L</a:t>
                </a:r>
                <a:r>
                  <a:rPr lang="en-US" dirty="0"/>
                  <a:t> = length of string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00" t="-4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6017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</a:rPr>
              <a:t>10-06 Resonance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Just like stringed instruments rely on standing transverse waves on strings</a:t>
            </a:r>
          </a:p>
          <a:p>
            <a:pPr>
              <a:defRPr/>
            </a:pPr>
            <a:r>
              <a:rPr lang="en-US" dirty="0"/>
              <a:t>Wind instruments rely on standing longitudinal sound waves in tubes</a:t>
            </a:r>
          </a:p>
          <a:p>
            <a:pPr>
              <a:defRPr/>
            </a:pPr>
            <a:r>
              <a:rPr lang="en-US" dirty="0"/>
              <a:t>The waves reflect off the open ends of tubes</a:t>
            </a:r>
          </a:p>
          <a:p>
            <a:pPr>
              <a:defRPr/>
            </a:pPr>
            <a:r>
              <a:rPr lang="en-US" dirty="0"/>
              <a:t>One difference at the ends are antinodes instead of nodes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99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58"/>
          <a:stretch/>
        </p:blipFill>
        <p:spPr bwMode="auto">
          <a:xfrm>
            <a:off x="0" y="1311453"/>
            <a:ext cx="7790648" cy="277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9"/>
          <a:stretch/>
        </p:blipFill>
        <p:spPr bwMode="auto">
          <a:xfrm>
            <a:off x="5406257" y="4088944"/>
            <a:ext cx="6776868" cy="277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3200" y="4251960"/>
            <a:ext cx="497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Tube open at both ends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</a:rPr>
              <a:t>10-06 Resonance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1104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</a:rPr>
              <a:t>10-06 Resonance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defRPr/>
                </a:pPr>
                <a:r>
                  <a:rPr lang="en-US" dirty="0"/>
                  <a:t>Formula for Tube Open at Both Ends</a:t>
                </a:r>
              </a:p>
              <a:p>
                <a:pPr lvl="1">
                  <a:defRPr/>
                </a:pPr>
                <a:r>
                  <a:rPr lang="en-US" dirty="0"/>
                  <a:t>Distance between antinodes = ½ </a:t>
                </a:r>
                <a:r>
                  <a:rPr lang="en-US" dirty="0">
                    <a:sym typeface="Symbol" pitchFamily="18" charset="2"/>
                  </a:rPr>
                  <a:t></a:t>
                </a:r>
              </a:p>
              <a:p>
                <a:pPr lvl="1">
                  <a:defRPr/>
                </a:pPr>
                <a:r>
                  <a:rPr lang="en-US" dirty="0">
                    <a:sym typeface="Symbol" pitchFamily="18" charset="2"/>
                  </a:rPr>
                  <a:t>Tube must be integer number of ½ </a:t>
                </a:r>
              </a:p>
              <a:p>
                <a:pPr lvl="2">
                  <a:defRPr/>
                </a:pP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𝐿</m:t>
                    </m:r>
                    <m:r>
                      <a:rPr lang="en-US" i="1" dirty="0">
                        <a:latin typeface="Cambria Math"/>
                      </a:rPr>
                      <m:t>=</m:t>
                    </m:r>
                    <m:r>
                      <a:rPr lang="en-US" i="1" dirty="0">
                        <a:latin typeface="Cambria Math"/>
                      </a:rPr>
                      <m:t>𝑛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dirty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i="1" dirty="0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n-US" i="1" dirty="0">
                            <a:latin typeface="Cambria Math"/>
                            <a:sym typeface="Symbol" pitchFamily="18" charset="2"/>
                          </a:rPr>
                          <m:t></m:t>
                        </m:r>
                        <m:r>
                          <a:rPr lang="en-US" i="1" baseline="-25000" dirty="0">
                            <a:latin typeface="Cambria Math"/>
                            <a:sym typeface="Symbol" pitchFamily="18" charset="2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>
                    <a:sym typeface="Symbol" pitchFamily="18" charset="2"/>
                  </a:rPr>
                  <a:t> or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  <a:sym typeface="Symbol" pitchFamily="18" charset="2"/>
                      </a:rPr>
                      <m:t></m:t>
                    </m:r>
                    <m:r>
                      <a:rPr lang="en-US" i="1" baseline="-25000" dirty="0">
                        <a:latin typeface="Cambria Math"/>
                        <a:sym typeface="Symbol" pitchFamily="18" charset="2"/>
                      </a:rPr>
                      <m:t>𝑛</m:t>
                    </m:r>
                    <m:r>
                      <a:rPr lang="en-US" i="1" dirty="0">
                        <a:latin typeface="Cambria Math"/>
                        <a:sym typeface="Symbol" pitchFamily="18" charset="2"/>
                      </a:rPr>
                      <m:t>=</m:t>
                    </m:r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/>
                            <a:sym typeface="Symbol" pitchFamily="18" charset="2"/>
                          </a:rPr>
                          <m:t>2</m:t>
                        </m:r>
                        <m:r>
                          <a:rPr lang="en-US" i="1" dirty="0">
                            <a:latin typeface="Cambria Math"/>
                            <a:sym typeface="Symbol" pitchFamily="18" charset="2"/>
                          </a:rPr>
                          <m:t>𝐿</m:t>
                        </m:r>
                      </m:num>
                      <m:den>
                        <m:r>
                          <a:rPr lang="en-US" i="1" dirty="0">
                            <a:latin typeface="Cambria Math"/>
                            <a:sym typeface="Symbol" pitchFamily="18" charset="2"/>
                          </a:rPr>
                          <m:t>𝑛</m:t>
                        </m:r>
                      </m:den>
                    </m:f>
                  </m:oMath>
                </a14:m>
                <a:endParaRPr lang="en-US" dirty="0">
                  <a:sym typeface="Symbol" pitchFamily="18" charset="2"/>
                </a:endParaRPr>
              </a:p>
              <a:p>
                <a:pPr lvl="1">
                  <a:defRPr/>
                </a:pP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  <a:sym typeface="Symbol" pitchFamily="18" charset="2"/>
                      </a:rPr>
                      <m:t>𝑓</m:t>
                    </m:r>
                    <m:r>
                      <a:rPr lang="en-US" i="1" baseline="-25000" dirty="0" err="1">
                        <a:latin typeface="Cambria Math"/>
                        <a:sym typeface="Symbol" pitchFamily="18" charset="2"/>
                      </a:rPr>
                      <m:t>𝑛</m:t>
                    </m:r>
                    <m:r>
                      <a:rPr lang="en-US" i="1" dirty="0">
                        <a:latin typeface="Cambria Math"/>
                        <a:sym typeface="Symbol" pitchFamily="18" charset="2"/>
                      </a:rPr>
                      <m:t>=</m:t>
                    </m:r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/>
                                <a:sym typeface="Symbol" pitchFamily="18" charset="2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 dirty="0">
                                <a:latin typeface="Cambria Math"/>
                                <a:sym typeface="Symbol" pitchFamily="18" charset="2"/>
                              </a:rPr>
                              <m:t>𝑤</m:t>
                            </m:r>
                          </m:sub>
                        </m:sSub>
                      </m:num>
                      <m:den>
                        <m:r>
                          <a:rPr lang="en-US" i="1" dirty="0">
                            <a:latin typeface="Cambria Math"/>
                            <a:sym typeface="Symbol" pitchFamily="18" charset="2"/>
                          </a:rPr>
                          <m:t></m:t>
                        </m:r>
                        <m:r>
                          <a:rPr lang="en-US" i="1" baseline="-25000" dirty="0">
                            <a:latin typeface="Cambria Math"/>
                            <a:sym typeface="Symbol" pitchFamily="18" charset="2"/>
                          </a:rPr>
                          <m:t>𝑛</m:t>
                        </m:r>
                      </m:den>
                    </m:f>
                  </m:oMath>
                </a14:m>
                <a:endParaRPr lang="en-US" baseline="-25000" dirty="0">
                  <a:sym typeface="Symbol" pitchFamily="18" charset="2"/>
                </a:endParaRPr>
              </a:p>
              <a:p>
                <a:pPr marL="609585" lvl="1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267" i="1"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sSubPr>
                        <m:e>
                          <m:r>
                            <a:rPr lang="en-US" sz="4267" i="1">
                              <a:latin typeface="Cambria Math"/>
                              <a:sym typeface="Symbol" pitchFamily="18" charset="2"/>
                            </a:rPr>
                            <m:t>𝑓</m:t>
                          </m:r>
                        </m:e>
                        <m:sub>
                          <m:r>
                            <a:rPr lang="en-US" sz="4267" i="1">
                              <a:latin typeface="Cambria Math"/>
                              <a:sym typeface="Symbol" pitchFamily="18" charset="2"/>
                            </a:rPr>
                            <m:t>𝑛</m:t>
                          </m:r>
                        </m:sub>
                      </m:sSub>
                      <m:r>
                        <a:rPr lang="en-US" sz="4267" i="1">
                          <a:latin typeface="Cambria Math"/>
                          <a:sym typeface="Symbol" pitchFamily="18" charset="2"/>
                        </a:rPr>
                        <m:t>=</m:t>
                      </m:r>
                      <m:r>
                        <a:rPr lang="en-US" sz="4267" i="1">
                          <a:latin typeface="Cambria Math"/>
                          <a:sym typeface="Symbol" pitchFamily="18" charset="2"/>
                        </a:rPr>
                        <m:t>𝑛</m:t>
                      </m:r>
                      <m:d>
                        <m:dPr>
                          <m:ctrlPr>
                            <a:rPr lang="en-US" sz="4267" i="1"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267" i="1">
                                  <a:latin typeface="Cambria Math" panose="02040503050406030204" pitchFamily="18" charset="0"/>
                                  <a:sym typeface="Symbol" pitchFamily="18" charset="2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4267" i="1">
                                      <a:latin typeface="Cambria Math" panose="02040503050406030204" pitchFamily="18" charset="0"/>
                                      <a:sym typeface="Symbol" pitchFamily="18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4267" i="1">
                                      <a:latin typeface="Cambria Math"/>
                                      <a:sym typeface="Symbol" pitchFamily="18" charset="2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4267" i="1">
                                      <a:latin typeface="Cambria Math"/>
                                      <a:sym typeface="Symbol" pitchFamily="18" charset="2"/>
                                    </a:rPr>
                                    <m:t>𝑤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4267" i="1">
                                  <a:latin typeface="Cambria Math"/>
                                  <a:sym typeface="Symbol" pitchFamily="18" charset="2"/>
                                </a:rPr>
                                <m:t>2</m:t>
                              </m:r>
                              <m:r>
                                <a:rPr lang="en-US" sz="4267" i="1">
                                  <a:latin typeface="Cambria Math"/>
                                  <a:sym typeface="Symbol" pitchFamily="18" charset="2"/>
                                </a:rPr>
                                <m:t>𝐿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4267" dirty="0"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00" t="-4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323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</a:rPr>
              <a:t>10-06 Resonance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What is the lowest frequency playable by a flute that is 0.60 m long if that air is 20 </a:t>
            </a:r>
            <a:r>
              <a:rPr lang="en-US" dirty="0">
                <a:cs typeface="Arial" charset="0"/>
              </a:rPr>
              <a:t>°C.  </a:t>
            </a:r>
          </a:p>
          <a:p>
            <a:pPr>
              <a:defRPr/>
            </a:pPr>
            <a:endParaRPr lang="en-US" dirty="0">
              <a:cs typeface="Arial" charset="0"/>
            </a:endParaRPr>
          </a:p>
          <a:p>
            <a:pPr>
              <a:defRPr/>
            </a:pPr>
            <a:r>
              <a:rPr lang="en-US" dirty="0"/>
              <a:t> </a:t>
            </a:r>
            <a:r>
              <a:rPr lang="en-US" i="1" dirty="0"/>
              <a:t>f</a:t>
            </a:r>
            <a:r>
              <a:rPr lang="en-US" dirty="0"/>
              <a:t> = 285.8 Hz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789C97-DFCC-3163-0479-ACD767AE6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2571750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1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2825" y="1143002"/>
            <a:ext cx="6286377" cy="296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071375" y="3977640"/>
            <a:ext cx="6113720" cy="288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4343401"/>
            <a:ext cx="538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Tube open at one end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</a:rPr>
              <a:t>10-06 Resonance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0335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ffectLst/>
              </a:rPr>
              <a:t>10-06 Resonance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defRPr/>
                </a:pPr>
                <a:r>
                  <a:rPr lang="en-US" dirty="0"/>
                  <a:t>Tube Open at One End</a:t>
                </a:r>
              </a:p>
              <a:p>
                <a:pPr lvl="1">
                  <a:defRPr/>
                </a:pPr>
                <a:r>
                  <a:rPr lang="en-US" dirty="0"/>
                  <a:t>Node at the closed end</a:t>
                </a:r>
              </a:p>
              <a:p>
                <a:pPr lvl="1">
                  <a:defRPr/>
                </a:pPr>
                <a:r>
                  <a:rPr lang="en-US" dirty="0"/>
                  <a:t>Antinode at the open end</a:t>
                </a:r>
              </a:p>
              <a:p>
                <a:pPr lvl="1">
                  <a:defRPr/>
                </a:pPr>
                <a:r>
                  <a:rPr lang="en-US" dirty="0"/>
                  <a:t>At fundamental frequency </a:t>
                </a:r>
                <a:r>
                  <a:rPr lang="en-US" i="1" dirty="0"/>
                  <a:t>L</a:t>
                </a:r>
                <a:r>
                  <a:rPr lang="en-US" dirty="0"/>
                  <a:t> = ¼ </a:t>
                </a:r>
                <a:r>
                  <a:rPr lang="en-US" dirty="0">
                    <a:sym typeface="Symbol" pitchFamily="18" charset="2"/>
                  </a:rPr>
                  <a:t></a:t>
                </a:r>
              </a:p>
              <a:p>
                <a:pPr lvl="1">
                  <a:defRPr/>
                </a:pPr>
                <a:r>
                  <a:rPr lang="en-US" dirty="0">
                    <a:sym typeface="Symbol" pitchFamily="18" charset="2"/>
                  </a:rPr>
                  <a:t>The 2</a:t>
                </a:r>
                <a:r>
                  <a:rPr lang="en-US" baseline="30000" dirty="0">
                    <a:sym typeface="Symbol" pitchFamily="18" charset="2"/>
                  </a:rPr>
                  <a:t>nd</a:t>
                </a:r>
                <a:r>
                  <a:rPr lang="en-US" dirty="0">
                    <a:sym typeface="Symbol" pitchFamily="18" charset="2"/>
                  </a:rPr>
                  <a:t> harmonic adds one more node or ½ </a:t>
                </a:r>
              </a:p>
              <a:p>
                <a:pPr lvl="1">
                  <a:defRPr/>
                </a:pPr>
                <a:r>
                  <a:rPr lang="en-US" dirty="0">
                    <a:sym typeface="Symbol" pitchFamily="18" charset="2"/>
                  </a:rPr>
                  <a:t>Thus the lengths are </a:t>
                </a:r>
                <a:r>
                  <a:rPr lang="en-US" i="1" dirty="0">
                    <a:solidFill>
                      <a:schemeClr val="folHlink"/>
                    </a:solidFill>
                    <a:sym typeface="Symbol" pitchFamily="18" charset="2"/>
                  </a:rPr>
                  <a:t>odd integer</a:t>
                </a:r>
                <a:r>
                  <a:rPr lang="en-US" dirty="0">
                    <a:sym typeface="Symbol" pitchFamily="18" charset="2"/>
                  </a:rPr>
                  <a:t> multiples of ¼ </a:t>
                </a:r>
              </a:p>
              <a:p>
                <a:pPr marL="609585" lvl="1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sym typeface="Symbol" pitchFamily="18" charset="2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sym typeface="Symbol" pitchFamily="18" charset="2"/>
                            </a:rPr>
                            <m:t>𝑛</m:t>
                          </m:r>
                        </m:sub>
                      </m:sSub>
                      <m:r>
                        <a:rPr lang="en-US" i="1">
                          <a:latin typeface="Cambria Math"/>
                          <a:sym typeface="Symbol" pitchFamily="18" charset="2"/>
                        </a:rPr>
                        <m:t>=</m:t>
                      </m:r>
                      <m:r>
                        <a:rPr lang="en-US" i="1">
                          <a:latin typeface="Cambria Math"/>
                          <a:sym typeface="Symbol" pitchFamily="18" charset="2"/>
                        </a:rPr>
                        <m:t>𝑛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 pitchFamily="18" charset="2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sym typeface="Symbol" pitchFamily="18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  <a:sym typeface="Symbol" pitchFamily="18" charset="2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  <a:sym typeface="Symbol" pitchFamily="18" charset="2"/>
                                    </a:rPr>
                                    <m:t>𝑤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/>
                                  <a:sym typeface="Symbol" pitchFamily="18" charset="2"/>
                                </a:rPr>
                                <m:t>4</m:t>
                              </m:r>
                              <m:r>
                                <a:rPr lang="en-US" i="1">
                                  <a:latin typeface="Cambria Math"/>
                                  <a:sym typeface="Symbol" pitchFamily="18" charset="2"/>
                                </a:rPr>
                                <m:t>𝐿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sym typeface="Symbol" pitchFamily="18" charset="2"/>
                </a:endParaRPr>
              </a:p>
              <a:p>
                <a:pPr lvl="1">
                  <a:defRPr/>
                </a:pPr>
                <a:r>
                  <a:rPr lang="en-US" dirty="0">
                    <a:sym typeface="Symbol" pitchFamily="18" charset="2"/>
                  </a:rPr>
                  <a:t>Only odd harmonics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00" t="-4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142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10-06 Homework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Try blowing your way through these problems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58DB4-51D6-8CC6-3173-F4844DAD94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23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10-01 Waves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/>
              <a:t>Periodic </a:t>
            </a:r>
            <a:r>
              <a:rPr lang="en-US" sz="3200" dirty="0">
                <a:sym typeface="Wingdings" pitchFamily="2" charset="2"/>
              </a:rPr>
              <a:t> pattern is regularly repeated</a:t>
            </a:r>
          </a:p>
          <a:p>
            <a:pPr eaLnBrk="1" hangingPunct="1">
              <a:defRPr/>
            </a:pPr>
            <a:r>
              <a:rPr lang="en-US" sz="3200" dirty="0">
                <a:sym typeface="Wingdings" pitchFamily="2" charset="2"/>
              </a:rPr>
              <a:t>Cycle  one unit of pattern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Wavelength (</a:t>
            </a:r>
            <a:r>
              <a:rPr lang="en-US" dirty="0">
                <a:sym typeface="Symbol" pitchFamily="18" charset="2"/>
              </a:rPr>
              <a:t>)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Distance of one cycle</a:t>
            </a:r>
          </a:p>
          <a:p>
            <a:pPr>
              <a:defRPr/>
            </a:pPr>
            <a:r>
              <a:rPr lang="en-US" dirty="0"/>
              <a:t>Amplitude (A) </a:t>
            </a:r>
            <a:r>
              <a:rPr lang="en-US" dirty="0">
                <a:sym typeface="Wingdings" pitchFamily="2" charset="2"/>
              </a:rPr>
              <a:t> height from equilibrium to crest</a:t>
            </a:r>
          </a:p>
          <a:p>
            <a:pPr>
              <a:defRPr/>
            </a:pPr>
            <a:endParaRPr lang="en-US" dirty="0"/>
          </a:p>
          <a:p>
            <a:endParaRPr lang="en-US" dirty="0"/>
          </a:p>
        </p:txBody>
      </p:sp>
      <p:pic>
        <p:nvPicPr>
          <p:cNvPr id="9221" name="Picture 6" descr="F1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12192000" cy="27472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39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/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10-01 Waves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dirty="0">
                <a:sym typeface="Wingdings" pitchFamily="2" charset="2"/>
              </a:rPr>
              <a:t>Period (T)  time it takes for one cycle</a:t>
            </a:r>
            <a:endParaRPr lang="en-US" sz="2400" dirty="0"/>
          </a:p>
          <a:p>
            <a:pPr lvl="1" eaLnBrk="1" hangingPunct="1">
              <a:defRPr/>
            </a:pPr>
            <a:r>
              <a:rPr lang="en-US" sz="2400" dirty="0"/>
              <a:t>Unit: s</a:t>
            </a:r>
          </a:p>
          <a:p>
            <a:pPr eaLnBrk="1" hangingPunct="1">
              <a:defRPr/>
            </a:pPr>
            <a:r>
              <a:rPr lang="en-US" sz="2400" dirty="0"/>
              <a:t>Frequency (f) </a:t>
            </a:r>
            <a:r>
              <a:rPr lang="en-US" sz="2400" dirty="0">
                <a:sym typeface="Wingdings" pitchFamily="2" charset="2"/>
              </a:rPr>
              <a:t> # of cycles per second</a:t>
            </a:r>
          </a:p>
          <a:p>
            <a:pPr lvl="1" eaLnBrk="1" hangingPunct="1">
              <a:defRPr/>
            </a:pPr>
            <a:r>
              <a:rPr lang="en-US" sz="2400" dirty="0"/>
              <a:t>Unit: 1/s = 1 hertz (Hz)</a:t>
            </a:r>
          </a:p>
          <a:p>
            <a:pPr lvl="1" eaLnBrk="1" hangingPunct="1">
              <a:defRPr/>
            </a:pP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sz="2667" i="1" dirty="0">
                        <a:latin typeface="Cambria Math"/>
                      </a:rPr>
                      <m:t>𝑓</m:t>
                    </m:r>
                    <m:r>
                      <a:rPr lang="en-US" sz="2667" i="1" dirty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667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7" i="1" dirty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667" i="1" dirty="0">
                            <a:latin typeface="Cambria Math"/>
                          </a:rPr>
                          <m:t>𝑇</m:t>
                        </m:r>
                      </m:den>
                    </m:f>
                  </m:oMath>
                </a14:m>
                <a:endParaRPr lang="en-US" sz="2667" dirty="0"/>
              </a:p>
              <a:p>
                <a:pPr>
                  <a:defRPr/>
                </a:pPr>
                <a:endParaRPr lang="en-US" sz="2667" dirty="0"/>
              </a:p>
              <a:p>
                <a:pPr>
                  <a:defRPr/>
                </a:pPr>
                <a:r>
                  <a:rPr lang="en-US" sz="2667" dirty="0"/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latin typeface="Cambria Math"/>
                      </a:rPr>
                      <m:t>𝑣</m:t>
                    </m:r>
                    <m:r>
                      <a:rPr lang="en-US" sz="2667" i="1" dirty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667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fPr>
                      <m:num>
                        <m:r>
                          <a:rPr lang="en-US" sz="2667" i="1" dirty="0">
                            <a:latin typeface="Cambria Math"/>
                            <a:sym typeface="Symbol" pitchFamily="18" charset="2"/>
                          </a:rPr>
                          <m:t>𝜆</m:t>
                        </m:r>
                      </m:num>
                      <m:den>
                        <m:r>
                          <a:rPr lang="en-US" sz="2667" i="1" dirty="0">
                            <a:latin typeface="Cambria Math"/>
                            <a:sym typeface="Symbol" pitchFamily="18" charset="2"/>
                          </a:rPr>
                          <m:t>𝑇</m:t>
                        </m:r>
                      </m:den>
                    </m:f>
                    <m:r>
                      <a:rPr lang="en-US" sz="2667" i="1" dirty="0">
                        <a:latin typeface="Cambria Math"/>
                        <a:sym typeface="Symbol" pitchFamily="18" charset="2"/>
                      </a:rPr>
                      <m:t>=</m:t>
                    </m:r>
                    <m:r>
                      <a:rPr lang="en-US" sz="2667" i="1" dirty="0">
                        <a:latin typeface="Cambria Math"/>
                        <a:sym typeface="Symbol" pitchFamily="18" charset="2"/>
                      </a:rPr>
                      <m:t>𝑓</m:t>
                    </m:r>
                    <m:r>
                      <a:rPr lang="en-US" sz="2667" i="1" dirty="0">
                        <a:latin typeface="Cambria Math"/>
                        <a:sym typeface="Symbol" pitchFamily="18" charset="2"/>
                      </a:rPr>
                      <m:t></m:t>
                    </m:r>
                  </m:oMath>
                </a14:m>
                <a:endParaRPr lang="en-US" sz="2667" dirty="0">
                  <a:sym typeface="Symbol" pitchFamily="18" charset="2"/>
                </a:endParaRPr>
              </a:p>
              <a:p>
                <a:endParaRPr lang="en-US" sz="2667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3947" t="-1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5" name="Picture 4" descr="F1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12192000" cy="27472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49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/>
      <p:bldP spid="2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Harlow-Cambria">
      <a:majorFont>
        <a:latin typeface="Harlow Solid Italic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3556</Words>
  <Application>Microsoft Office PowerPoint</Application>
  <PresentationFormat>Widescreen</PresentationFormat>
  <Paragraphs>607</Paragraphs>
  <Slides>79</Slides>
  <Notes>79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8" baseType="lpstr">
      <vt:lpstr>Arial</vt:lpstr>
      <vt:lpstr>Aptos</vt:lpstr>
      <vt:lpstr>Wingdings</vt:lpstr>
      <vt:lpstr>Symbol</vt:lpstr>
      <vt:lpstr>Cambria Math</vt:lpstr>
      <vt:lpstr>Comic Sans MS</vt:lpstr>
      <vt:lpstr>Cambria</vt:lpstr>
      <vt:lpstr>Harlow Solid Italic</vt:lpstr>
      <vt:lpstr>Office Theme</vt:lpstr>
      <vt:lpstr>Waves and Sound</vt:lpstr>
      <vt:lpstr>Credits</vt:lpstr>
      <vt:lpstr>10-01 Waves</vt:lpstr>
      <vt:lpstr>10-01 Waves</vt:lpstr>
      <vt:lpstr>10-01 Waves</vt:lpstr>
      <vt:lpstr>10-01 Waves</vt:lpstr>
      <vt:lpstr>10-01 Waves</vt:lpstr>
      <vt:lpstr>10-01 Waves</vt:lpstr>
      <vt:lpstr>10-01 Waves</vt:lpstr>
      <vt:lpstr>10-01 Waves</vt:lpstr>
      <vt:lpstr>10-01 Waves</vt:lpstr>
      <vt:lpstr>10-01 Homework</vt:lpstr>
      <vt:lpstr>10-02 Superposition and Interference</vt:lpstr>
      <vt:lpstr>10-02 Superposition and Interference</vt:lpstr>
      <vt:lpstr>10-02 Superposition and Interference</vt:lpstr>
      <vt:lpstr>10-02 Superposition and Interference</vt:lpstr>
      <vt:lpstr>10-02 Superposition and Interference</vt:lpstr>
      <vt:lpstr>10-02 Superposition and Interference</vt:lpstr>
      <vt:lpstr>07-06 Superposition and Interference</vt:lpstr>
      <vt:lpstr>10-02 Superposition and Interference</vt:lpstr>
      <vt:lpstr>10-02 Superposition and Interference</vt:lpstr>
      <vt:lpstr>10-02 Superposition and Interference</vt:lpstr>
      <vt:lpstr>10-02 Superposition and Interference</vt:lpstr>
      <vt:lpstr>10-02 Superposition and Interference</vt:lpstr>
      <vt:lpstr>10-02 Superposition and Interference</vt:lpstr>
      <vt:lpstr>10-02 Superposition and Interference</vt:lpstr>
      <vt:lpstr>10-02 Superposition and Interference</vt:lpstr>
      <vt:lpstr>10-02 Superposition and Interference</vt:lpstr>
      <vt:lpstr>10-02 Superposition and Interference</vt:lpstr>
      <vt:lpstr>10-02 Superposition and Interference</vt:lpstr>
      <vt:lpstr>10-02 Homework</vt:lpstr>
      <vt:lpstr>10-03 Sound</vt:lpstr>
      <vt:lpstr>10-03 Sound</vt:lpstr>
      <vt:lpstr>10-03 Sound</vt:lpstr>
      <vt:lpstr>10-03 Sound</vt:lpstr>
      <vt:lpstr>10-03 Sound</vt:lpstr>
      <vt:lpstr>10-03 Sound</vt:lpstr>
      <vt:lpstr>10-03 Sound</vt:lpstr>
      <vt:lpstr>10-03 Sound</vt:lpstr>
      <vt:lpstr>10-03 Homework</vt:lpstr>
      <vt:lpstr>10-04 Intensity </vt:lpstr>
      <vt:lpstr>10-04 Intensity </vt:lpstr>
      <vt:lpstr>10-04 Intensity </vt:lpstr>
      <vt:lpstr>10-04 Intensity </vt:lpstr>
      <vt:lpstr>10-04 Intensity </vt:lpstr>
      <vt:lpstr>10-04 Intensity </vt:lpstr>
      <vt:lpstr>10-04 Intensity </vt:lpstr>
      <vt:lpstr>10-04 Intensity </vt:lpstr>
      <vt:lpstr>10-04 Intensity </vt:lpstr>
      <vt:lpstr>10-04 Intensity </vt:lpstr>
      <vt:lpstr>10-04 Homework</vt:lpstr>
      <vt:lpstr>10-05 Doppler Effect</vt:lpstr>
      <vt:lpstr>10-05 Lab</vt:lpstr>
      <vt:lpstr>10-05 Doppler Effect</vt:lpstr>
      <vt:lpstr>10-05 Doppler Effect</vt:lpstr>
      <vt:lpstr>10-04 Doppler Effect</vt:lpstr>
      <vt:lpstr>10-05 Doppler Effect</vt:lpstr>
      <vt:lpstr>10-05 Doppler Effect</vt:lpstr>
      <vt:lpstr>10-05 Doppler Effect</vt:lpstr>
      <vt:lpstr>10-05 Doppler Effect</vt:lpstr>
      <vt:lpstr>10-05 Doppler Effect</vt:lpstr>
      <vt:lpstr>10-05 Doppler Effect</vt:lpstr>
      <vt:lpstr>10-05 Doppler Effect</vt:lpstr>
      <vt:lpstr>10-05 Doppler Effect</vt:lpstr>
      <vt:lpstr>10-05 Homework</vt:lpstr>
      <vt:lpstr>10-06 Resonance</vt:lpstr>
      <vt:lpstr>10-06 Resonance</vt:lpstr>
      <vt:lpstr>10-06 Resonance</vt:lpstr>
      <vt:lpstr>PowerPoint Presentation</vt:lpstr>
      <vt:lpstr>10-06 Resonance</vt:lpstr>
      <vt:lpstr>10-06 Resonance</vt:lpstr>
      <vt:lpstr>10-06 Resonance</vt:lpstr>
      <vt:lpstr>10-06 Resonance</vt:lpstr>
      <vt:lpstr>10-06 Resonance</vt:lpstr>
      <vt:lpstr>10-06 Resonance</vt:lpstr>
      <vt:lpstr>10-06 Resonance</vt:lpstr>
      <vt:lpstr>10-06 Resonance</vt:lpstr>
      <vt:lpstr>10-06 Resonance</vt:lpstr>
      <vt:lpstr>10-06 Homework</vt:lpstr>
    </vt:vector>
  </TitlesOfParts>
  <Company>Andrews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Wright</dc:creator>
  <cp:lastModifiedBy>Richard Wright</cp:lastModifiedBy>
  <cp:revision>27</cp:revision>
  <dcterms:created xsi:type="dcterms:W3CDTF">2024-02-28T15:25:56Z</dcterms:created>
  <dcterms:modified xsi:type="dcterms:W3CDTF">2024-07-31T15:24:41Z</dcterms:modified>
</cp:coreProperties>
</file>